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7"/>
  </p:notesMasterIdLst>
  <p:sldIdLst>
    <p:sldId id="257" r:id="rId2"/>
    <p:sldId id="258" r:id="rId3"/>
    <p:sldId id="259" r:id="rId4"/>
    <p:sldId id="260" r:id="rId5"/>
    <p:sldId id="261" r:id="rId6"/>
    <p:sldId id="298" r:id="rId7"/>
    <p:sldId id="262" r:id="rId8"/>
    <p:sldId id="300" r:id="rId9"/>
    <p:sldId id="302" r:id="rId10"/>
    <p:sldId id="263" r:id="rId11"/>
    <p:sldId id="264" r:id="rId12"/>
    <p:sldId id="265" r:id="rId13"/>
    <p:sldId id="276" r:id="rId14"/>
    <p:sldId id="277" r:id="rId15"/>
    <p:sldId id="280" r:id="rId16"/>
    <p:sldId id="281" r:id="rId17"/>
    <p:sldId id="282" r:id="rId18"/>
    <p:sldId id="278" r:id="rId19"/>
    <p:sldId id="284" r:id="rId20"/>
    <p:sldId id="304" r:id="rId21"/>
    <p:sldId id="285" r:id="rId22"/>
    <p:sldId id="309" r:id="rId23"/>
    <p:sldId id="324" r:id="rId24"/>
    <p:sldId id="325" r:id="rId25"/>
    <p:sldId id="326" r:id="rId26"/>
    <p:sldId id="297" r:id="rId27"/>
    <p:sldId id="317" r:id="rId28"/>
    <p:sldId id="311" r:id="rId29"/>
    <p:sldId id="267" r:id="rId30"/>
    <p:sldId id="268" r:id="rId31"/>
    <p:sldId id="270" r:id="rId32"/>
    <p:sldId id="271" r:id="rId33"/>
    <p:sldId id="269" r:id="rId34"/>
    <p:sldId id="273" r:id="rId35"/>
    <p:sldId id="274" r:id="rId36"/>
    <p:sldId id="275" r:id="rId37"/>
    <p:sldId id="313" r:id="rId38"/>
    <p:sldId id="290" r:id="rId39"/>
    <p:sldId id="291" r:id="rId40"/>
    <p:sldId id="321" r:id="rId41"/>
    <p:sldId id="316" r:id="rId42"/>
    <p:sldId id="294" r:id="rId43"/>
    <p:sldId id="295" r:id="rId44"/>
    <p:sldId id="323" r:id="rId45"/>
    <p:sldId id="288" r:id="rId4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05" autoAdjust="0"/>
  </p:normalViewPr>
  <p:slideViewPr>
    <p:cSldViewPr>
      <p:cViewPr>
        <p:scale>
          <a:sx n="60" d="100"/>
          <a:sy n="60" d="100"/>
        </p:scale>
        <p:origin x="-632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B3A621F-BF15-4E63-82B4-CE88A2E2AA70}" type="datetimeFigureOut">
              <a:rPr lang="en-CA" smtClean="0"/>
              <a:t>2020-08-05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DCEE94E-44A4-49D8-9EBB-61CD53801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568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3315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EE94E-44A4-49D8-9EBB-61CD53801617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521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EE94E-44A4-49D8-9EBB-61CD53801617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058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9041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5408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7667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6461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0197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3898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9134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263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974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0729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6094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81498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29A5F-6524-48E1-AB64-2E680FCD437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994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29A5F-6524-48E1-AB64-2E680FCD437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2062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29A5F-6524-48E1-AB64-2E680FCD437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7196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20604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64503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58600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5636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6618" lvl="1"/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01343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18963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4237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64570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16749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08541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07834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80035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10800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84964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0485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06934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29A5F-6524-48E1-AB64-2E680FCD437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2856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55716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29A5F-6524-48E1-AB64-2E680FCD437B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37281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55144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29A5F-6524-48E1-AB64-2E680FCD437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7793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7517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2461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6618"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E94E-44A4-49D8-9EBB-61CD5380161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0329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EE94E-44A4-49D8-9EBB-61CD5380161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22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EE94E-44A4-49D8-9EBB-61CD5380161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383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EE94E-44A4-49D8-9EBB-61CD53801617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41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2019-02-01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9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2019-02-01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7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2019-02-01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6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877272"/>
            <a:ext cx="127000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0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2019-02-01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2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2019-02-01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70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2019-02-01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2019-02-01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8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2019-02-01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8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2019-02-01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5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2019-02-01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3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73E87"/>
                </a:solidFill>
              </a:rPr>
              <a:t>2019-02-01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0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youtu.be/iMcdZfcDU7k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hyperlink" Target="https://youtu.be/TH-1WTUD7Q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jpg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hyperlink" Target="https://youtu.be/prYcXBS6F2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hyperlink" Target="https://youtu.be/CBigVorbHp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hyperlink" Target="https://youtu.be/l1W-4BJvPOk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hyperlink" Target="https://youtu.be/UWCo2jmNCAc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WGX4XnViVc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9.png"/><Relationship Id="rId5" Type="http://schemas.openxmlformats.org/officeDocument/2006/relationships/hyperlink" Target="http://www.google.ca/url?sa=i&amp;rct=j&amp;q=&amp;esrc=s&amp;source=images&amp;cd=&amp;cad=rja&amp;uact=8&amp;ved=2ahUKEwj_wKnd9KfgAhUBwYMKHapiDhQQjRx6BAgBEAU&amp;url=http://www.bluproducts.com/android-phones&amp;psig=AOvVaw2lV3EH44dXKltRJh85-yYn&amp;ust=1549570035962070" TargetMode="External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hyperlink" Target="https://youtu.be/tuoevZeWaBM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hyperlink" Target="https://youtu.be/Y0OpN2COPq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hyperlink" Target="https://youtu.be/ySq4kLBKUP8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6.png"/><Relationship Id="rId4" Type="http://schemas.openxmlformats.org/officeDocument/2006/relationships/hyperlink" Target="https://youtu.be/nBk4-NAOM04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youtu.be/iMcdZfcDU7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youtu.be/8dOiQJDiLmw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youtu.be/cHOE6r3jX6I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youtu.be/AMYOOaw3rDw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58" y="-100"/>
            <a:ext cx="617214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" y="0"/>
            <a:ext cx="87448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3568" y="2852936"/>
            <a:ext cx="79208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7584" y="5733256"/>
            <a:ext cx="5040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18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As Safe As Possible, 2019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24E56-A5F5-418C-A3DF-13C8A53A2EF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What is exploitation and human trafficking?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BC5992C-E5C1-47CA-8494-6BC587D5B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7" y="6075431"/>
            <a:ext cx="1941115" cy="569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903ED4C-DFE0-481B-9209-012CDA9848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5955745"/>
            <a:ext cx="2170584" cy="873351"/>
          </a:xfrm>
          <a:prstGeom prst="rect">
            <a:avLst/>
          </a:prstGeom>
        </p:spPr>
      </p:pic>
      <p:pic>
        <p:nvPicPr>
          <p:cNvPr id="4098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38" y="1687742"/>
            <a:ext cx="8731324" cy="426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86" y="129199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0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/>
              <a:t>T</a:t>
            </a:r>
            <a:r>
              <a:rPr lang="en-CA" sz="4000" dirty="0"/>
              <a:t>he Act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4000" dirty="0"/>
              <a:t>The Means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4000" dirty="0"/>
              <a:t>The Purpose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As Safe As Possible, 2019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24E56-A5F5-418C-A3DF-13C8A53A2EF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Talk…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A7D17D-F9AF-4F7E-BD7F-0F1800C1F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7" y="6075431"/>
            <a:ext cx="1941115" cy="5694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5517E22-DE23-46F1-8A75-2E50698F56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5955745"/>
            <a:ext cx="2170584" cy="87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99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296144"/>
          </a:xfrm>
        </p:spPr>
        <p:txBody>
          <a:bodyPr/>
          <a:lstStyle/>
          <a:p>
            <a:r>
              <a:rPr lang="en-CA" dirty="0"/>
              <a:t>Prevent Becoming a Victim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2320281"/>
          </a:xfrm>
        </p:spPr>
        <p:txBody>
          <a:bodyPr/>
          <a:lstStyle/>
          <a:p>
            <a:pPr algn="l">
              <a:buClr>
                <a:schemeClr val="bg1"/>
              </a:buClr>
            </a:pPr>
            <a:r>
              <a:rPr lang="en-CA" dirty="0"/>
              <a:t>Prevention tips from the OPP:  </a:t>
            </a:r>
          </a:p>
          <a:p>
            <a:pPr marL="514350" indent="-514350" algn="l">
              <a:buClr>
                <a:schemeClr val="bg1"/>
              </a:buClr>
              <a:buFont typeface="+mj-lt"/>
              <a:buAutoNum type="arabicPeriod"/>
            </a:pPr>
            <a:r>
              <a:rPr lang="en-CA" dirty="0"/>
              <a:t>Know the signs </a:t>
            </a:r>
          </a:p>
          <a:p>
            <a:pPr marL="514350" indent="-514350" algn="l">
              <a:buClr>
                <a:schemeClr val="bg1"/>
              </a:buClr>
              <a:buFont typeface="+mj-lt"/>
              <a:buAutoNum type="arabicPeriod"/>
            </a:pPr>
            <a:r>
              <a:rPr lang="en-CA" dirty="0"/>
              <a:t>Who can help you look for a job</a:t>
            </a:r>
          </a:p>
          <a:p>
            <a:pPr marL="514350" indent="-514350" algn="l">
              <a:buClr>
                <a:schemeClr val="bg1"/>
              </a:buClr>
              <a:buFont typeface="+mj-lt"/>
              <a:buAutoNum type="arabicPeriod"/>
            </a:pPr>
            <a:r>
              <a:rPr lang="en-CA" dirty="0"/>
              <a:t>Healthy &amp; unhealthy relationships </a:t>
            </a:r>
          </a:p>
          <a:p>
            <a:pPr marL="514350" indent="-514350" algn="l">
              <a:buClr>
                <a:schemeClr val="bg1"/>
              </a:buClr>
              <a:buFont typeface="+mj-lt"/>
              <a:buAutoNum type="arabicPeriod"/>
            </a:pPr>
            <a:r>
              <a:rPr lang="en-CA" dirty="0"/>
              <a:t>Internet and social media safety </a:t>
            </a:r>
          </a:p>
        </p:txBody>
      </p:sp>
    </p:spTree>
    <p:extLst>
      <p:ext uri="{BB962C8B-B14F-4D97-AF65-F5344CB8AC3E}">
        <p14:creationId xmlns:p14="http://schemas.microsoft.com/office/powerpoint/2010/main" val="20750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13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Prevention Tip: Know the Signs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8ED258-3C15-4C50-9DA8-C75207A2B4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6065160"/>
            <a:ext cx="2170584" cy="763936"/>
          </a:xfrm>
          <a:prstGeom prst="rect">
            <a:avLst/>
          </a:prstGeom>
        </p:spPr>
      </p:pic>
      <p:pic>
        <p:nvPicPr>
          <p:cNvPr id="1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4" y="1648439"/>
            <a:ext cx="8674486" cy="422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86" y="129199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708920"/>
            <a:ext cx="7408333" cy="3417243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CA" dirty="0"/>
              <a:t>Key questions to ask yourself:</a:t>
            </a:r>
            <a:endParaRPr lang="en-CA" sz="20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CA" dirty="0"/>
              <a:t>Exploiters and Traffickers will manipulate their victims. </a:t>
            </a:r>
            <a:endParaRPr lang="en-CA" sz="18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CA" dirty="0"/>
              <a:t>Do you live with your boss? OR Does a boss or friend live with you?    </a:t>
            </a:r>
            <a:endParaRPr lang="en-CA" sz="16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CA" dirty="0"/>
              <a:t>Are you in debt to a boss, friend, or another person in your life?</a:t>
            </a:r>
            <a:endParaRPr lang="en-CA" sz="1600" dirty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14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Know the signs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B9E3290-9F29-40CA-99C3-48BC721B4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6065160"/>
            <a:ext cx="2170584" cy="76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5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162413"/>
            <a:ext cx="7408333" cy="3450696"/>
          </a:xfrm>
        </p:spPr>
        <p:txBody>
          <a:bodyPr/>
          <a:lstStyle/>
          <a:p>
            <a:pPr lvl="0">
              <a:buClr>
                <a:srgbClr val="31B6FD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73E87"/>
                </a:solidFill>
              </a:rPr>
              <a:t>Key questions to ask yourself:</a:t>
            </a:r>
            <a:endParaRPr lang="en-CA" sz="1700" dirty="0">
              <a:solidFill>
                <a:srgbClr val="073E87"/>
              </a:solidFill>
            </a:endParaRPr>
          </a:p>
          <a:p>
            <a:pPr lvl="2">
              <a:buClr>
                <a:srgbClr val="31B6FD"/>
              </a:buClr>
              <a:buFont typeface="Courier New" panose="02070309020205020404" pitchFamily="49" charset="0"/>
              <a:buChar char="o"/>
            </a:pPr>
            <a:r>
              <a:rPr lang="en-CA" dirty="0">
                <a:solidFill>
                  <a:srgbClr val="073E87"/>
                </a:solidFill>
              </a:rPr>
              <a:t>Manipulation turns into control over victims.     </a:t>
            </a:r>
          </a:p>
          <a:p>
            <a:pPr lvl="3">
              <a:buClr>
                <a:srgbClr val="31B6FD"/>
              </a:buClr>
              <a:buFont typeface="Arial" panose="020B0604020202020204" pitchFamily="34" charset="0"/>
              <a:buChar char="•"/>
            </a:pPr>
            <a:r>
              <a:rPr lang="en-CA" dirty="0"/>
              <a:t>Are you afraid to say ‘no’ to a friend, significant other, or boss?</a:t>
            </a:r>
            <a:endParaRPr lang="en-CA" dirty="0">
              <a:solidFill>
                <a:srgbClr val="073E87"/>
              </a:solidFill>
            </a:endParaRPr>
          </a:p>
          <a:p>
            <a:pPr lvl="3">
              <a:buClr>
                <a:srgbClr val="31B6FD"/>
              </a:buClr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73E87"/>
                </a:solidFill>
              </a:rPr>
              <a:t>Can you come and go as you please? Have you been hurt or threatened if you tried to leave? </a:t>
            </a:r>
          </a:p>
          <a:p>
            <a:pPr lvl="3">
              <a:buClr>
                <a:srgbClr val="31B6FD"/>
              </a:buClr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73E87"/>
                </a:solidFill>
              </a:rPr>
              <a:t>Do you have your ID? </a:t>
            </a:r>
          </a:p>
          <a:p>
            <a:endParaRPr lang="en-CA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15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Know the signs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42" y="4365104"/>
            <a:ext cx="1173678" cy="1584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26756"/>
            <a:ext cx="1905000" cy="1206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019" y="4501175"/>
            <a:ext cx="2238437" cy="12320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AB26AA0-6273-4942-949C-B0A2A4E650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6065160"/>
            <a:ext cx="2170584" cy="76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31B6FD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73E87"/>
                </a:solidFill>
              </a:rPr>
              <a:t>Key questions to ask yourself:</a:t>
            </a:r>
            <a:endParaRPr lang="en-CA" sz="1700" dirty="0">
              <a:solidFill>
                <a:srgbClr val="073E87"/>
              </a:solidFill>
            </a:endParaRPr>
          </a:p>
          <a:p>
            <a:pPr lvl="2">
              <a:buClr>
                <a:srgbClr val="31B6FD"/>
              </a:buClr>
              <a:buFont typeface="Courier New" panose="02070309020205020404" pitchFamily="49" charset="0"/>
              <a:buChar char="o"/>
            </a:pPr>
            <a:r>
              <a:rPr lang="en-CA" dirty="0">
                <a:solidFill>
                  <a:srgbClr val="073E87"/>
                </a:solidFill>
              </a:rPr>
              <a:t>Control results in exploitation.</a:t>
            </a:r>
            <a:endParaRPr lang="en-CA" sz="1800" dirty="0">
              <a:solidFill>
                <a:srgbClr val="073E87"/>
              </a:solidFill>
            </a:endParaRPr>
          </a:p>
          <a:p>
            <a:pPr lvl="3">
              <a:buClr>
                <a:srgbClr val="31B6F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3E87"/>
                </a:solidFill>
              </a:rPr>
              <a:t>Is someone in your life taking all or some of your money?</a:t>
            </a:r>
          </a:p>
          <a:p>
            <a:pPr lvl="4">
              <a:buClr>
                <a:srgbClr val="31B6FD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73E87"/>
                </a:solidFill>
              </a:rPr>
              <a:t>Friend</a:t>
            </a:r>
          </a:p>
          <a:p>
            <a:pPr lvl="4">
              <a:buClr>
                <a:srgbClr val="31B6FD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73E87"/>
                </a:solidFill>
              </a:rPr>
              <a:t>Boss </a:t>
            </a:r>
            <a:r>
              <a:rPr lang="en-US" b="1" dirty="0">
                <a:solidFill>
                  <a:srgbClr val="073E87"/>
                </a:solidFill>
              </a:rPr>
              <a:t>REMEMBER: Minimum wage is $14.00 per hour</a:t>
            </a:r>
            <a:endParaRPr lang="en-US" dirty="0">
              <a:solidFill>
                <a:srgbClr val="073E87"/>
              </a:solidFill>
            </a:endParaRPr>
          </a:p>
          <a:p>
            <a:pPr lvl="4">
              <a:buClr>
                <a:srgbClr val="31B6FD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73E87"/>
                </a:solidFill>
              </a:rPr>
              <a:t>Significant other </a:t>
            </a:r>
            <a:endParaRPr lang="en-CA" dirty="0">
              <a:solidFill>
                <a:srgbClr val="073E87"/>
              </a:solidFill>
            </a:endParaRPr>
          </a:p>
          <a:p>
            <a:pPr lvl="3">
              <a:buClr>
                <a:srgbClr val="31B6FD"/>
              </a:buClr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73E87"/>
                </a:solidFill>
              </a:rPr>
              <a:t>Does your boss, friend, or significant other force you to work long hours?  </a:t>
            </a:r>
            <a:r>
              <a:rPr lang="en-CA" b="1" dirty="0">
                <a:solidFill>
                  <a:srgbClr val="073E87"/>
                </a:solidFill>
              </a:rPr>
              <a:t>REMEMBER: A typical full-time work day is 8 hrs. The majority of Canadians work a 40 hour work week. </a:t>
            </a:r>
            <a:endParaRPr lang="en-CA" sz="1600" b="1" dirty="0">
              <a:solidFill>
                <a:srgbClr val="073E87"/>
              </a:solidFill>
            </a:endParaRPr>
          </a:p>
          <a:p>
            <a:pPr marL="914400" lvl="3" indent="0">
              <a:buClr>
                <a:srgbClr val="31B6FD"/>
              </a:buClr>
              <a:buNone/>
            </a:pPr>
            <a:endParaRPr lang="en-CA" sz="1600" dirty="0">
              <a:solidFill>
                <a:srgbClr val="073E87"/>
              </a:solidFill>
            </a:endParaRPr>
          </a:p>
          <a:p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16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Know the signs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1C2BFF3-26C7-4BE5-84AE-5E520868F9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6065160"/>
            <a:ext cx="2170584" cy="76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8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025" y="2564904"/>
            <a:ext cx="4515888" cy="356125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17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Activity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8A5E243-915E-46BD-9FF9-C2329482ED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6065160"/>
            <a:ext cx="2170584" cy="76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65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18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Prevention Tip: Who can help you get a job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B586C76-BB7F-44D2-B1A8-B372A91491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6065160"/>
            <a:ext cx="2170584" cy="763936"/>
          </a:xfrm>
          <a:prstGeom prst="rect">
            <a:avLst/>
          </a:prstGeom>
        </p:spPr>
      </p:pic>
      <p:pic>
        <p:nvPicPr>
          <p:cNvPr id="8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4" y="1648439"/>
            <a:ext cx="8674486" cy="422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86" y="129199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3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ODSP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dirty="0"/>
              <a:t>Attend your local ODSP office and meet with a caseworker from Employment Supports. 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CA" sz="18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CA" dirty="0"/>
              <a:t>Some agencies have staff to help with this.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CA" sz="18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CA" dirty="0"/>
              <a:t>ODSP can: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CA" dirty="0"/>
              <a:t>Cover the cost of interview clothing and transportation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CA" dirty="0"/>
              <a:t>Provide job coaching  and on-the-job training </a:t>
            </a:r>
            <a:endParaRPr lang="en-CA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19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Who can help you get a job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C5190E-1C04-4DFE-8570-8491D4279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6065160"/>
            <a:ext cx="2170584" cy="76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8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400" dirty="0"/>
              <a:t> </a:t>
            </a:r>
          </a:p>
          <a:p>
            <a:pPr marL="0" indent="0" algn="ctr">
              <a:buNone/>
            </a:pPr>
            <a:endParaRPr lang="en-CA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2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Ice Breaker Game!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834" y="2675963"/>
            <a:ext cx="2738332" cy="2738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1B1BD3-4EEE-4A92-B2EC-1D8E4CD695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6065160"/>
            <a:ext cx="2170584" cy="76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99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2852936"/>
            <a:ext cx="7408862" cy="157004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20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help you get a job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146810-A39F-4D9F-B6F7-120FA058C5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6065160"/>
            <a:ext cx="2170584" cy="76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26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b="1" dirty="0"/>
              <a:t>Myth:</a:t>
            </a:r>
            <a:r>
              <a:rPr lang="en-CA" dirty="0"/>
              <a:t> If I work, ODSP will take my funding.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dirty="0"/>
              <a:t>You can still receive ODSP funding and work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CA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CA" dirty="0"/>
              <a:t>You will keep your benefits: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21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Who can help you get a job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61" y="4437112"/>
            <a:ext cx="4209271" cy="1440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7A6429-8291-4684-AA53-DD9DB767F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6065160"/>
            <a:ext cx="2170584" cy="76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3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22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Prevention Tip: Healthy &amp; Unhealthy Relationships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964AB09-AE4A-4803-916C-5163C400FD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6072758"/>
            <a:ext cx="2170584" cy="756338"/>
          </a:xfrm>
          <a:prstGeom prst="rect">
            <a:avLst/>
          </a:prstGeom>
        </p:spPr>
      </p:pic>
      <p:pic>
        <p:nvPicPr>
          <p:cNvPr id="8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4" y="1648439"/>
            <a:ext cx="8674486" cy="422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86" y="129199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4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As Safe As Possible, 2019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24E56-A5F5-418C-A3DF-13C8A53A2EF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Healthy &amp; Unhealthy Relationships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5816" y="2348879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Communication</a:t>
            </a:r>
            <a:endParaRPr kumimoji="0" lang="en-CA" sz="3200" b="0" i="0" u="sng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903572" y="2958180"/>
          <a:ext cx="740886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9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96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Healthy 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CA" sz="2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Unhealthy 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Abusive 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99592" y="3356992"/>
          <a:ext cx="2448272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2028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Respectful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Resolve disagreements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Safe to share feelings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347864" y="3356992"/>
          <a:ext cx="2520280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2028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Your feelings are ignored and not respected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Harsh comments and controlling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behaviour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868144" y="3356992"/>
          <a:ext cx="2448272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2028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Disrespectful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Afraid to disagree or share feelings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Pattern of abuse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A290D9-071C-4C5B-A4B8-8075F77A10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5955745"/>
            <a:ext cx="2170584" cy="87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3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As Safe As Possible, 2019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24E56-A5F5-418C-A3DF-13C8A53A2EF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Healthy &amp; Unhealthy Relationships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2567243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Time Away</a:t>
            </a:r>
            <a:endParaRPr kumimoji="0" lang="en-CA" sz="2800" b="0" i="0" u="sng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867568" y="3097258"/>
          <a:ext cx="740886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58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802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Healthy 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r>
                        <a:rPr lang="en-US" sz="2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CA" sz="2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Unhealthy 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Abusive 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99592" y="3501008"/>
          <a:ext cx="2448272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3224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Trust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Comfort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347864" y="3501008"/>
          <a:ext cx="2448272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3224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Jealousy or controlling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behaviour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Feeling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uncomfortable 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796136" y="3501008"/>
          <a:ext cx="2451165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3224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Isolation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Total control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4E45C60-2396-4475-8AC6-E594427F5C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5955745"/>
            <a:ext cx="2170584" cy="87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6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27584" y="3356992"/>
          <a:ext cx="740886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03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Healthy 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CA" sz="2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Unhealthy 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Abusive 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C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As Safe As Possible, 2019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24E56-A5F5-418C-A3DF-13C8A53A2EF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Healthy &amp; Unhealthy Relationships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2250304" y="263691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Intimacy and Sex </a:t>
            </a:r>
            <a:endParaRPr kumimoji="0" lang="en-CA" sz="3600" b="0" i="0" u="sng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27584" y="3717032"/>
          <a:ext cx="2448272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3224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No pressure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Respect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Honesty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Safe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275856" y="3717032"/>
          <a:ext cx="2520280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3224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“Go along” with things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you may not be comfortable with 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796136" y="3717032"/>
          <a:ext cx="2448272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3224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Your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feelings are ignored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Pushed into situations that make you uncomfortable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Scared to say ‘no’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D9ADA8B-526F-4163-BD49-C121ED688B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5955745"/>
            <a:ext cx="2170584" cy="87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6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26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&amp; Unhealthy Relationships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6D06ED3-31B2-4659-B527-70866EFE76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6093296"/>
            <a:ext cx="2170584" cy="735800"/>
          </a:xfrm>
          <a:prstGeom prst="rect">
            <a:avLst/>
          </a:prstGeom>
        </p:spPr>
      </p:pic>
      <p:pic>
        <p:nvPicPr>
          <p:cNvPr id="614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5841"/>
            <a:ext cx="8683910" cy="437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86" y="129199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1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336704" cy="5616624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27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8B53B9-C224-46E4-8E39-FB4EF4AE96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6065160"/>
            <a:ext cx="2170584" cy="76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84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28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Prevention Tip: Internet &amp; Social Media Safety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10E9455-C1F1-4843-BB28-9FEF7FDE8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6065160"/>
            <a:ext cx="2170584" cy="763936"/>
          </a:xfrm>
          <a:prstGeom prst="rect">
            <a:avLst/>
          </a:prstGeom>
        </p:spPr>
      </p:pic>
      <p:pic>
        <p:nvPicPr>
          <p:cNvPr id="8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4" y="1648439"/>
            <a:ext cx="8674486" cy="422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86" y="129199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5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20482"/>
            <a:ext cx="8064895" cy="453650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73E87"/>
                </a:solidFill>
              </a:rPr>
              <a:t>As Safe As Possible, 2019</a:t>
            </a:r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29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Internet &amp; Social Media Safety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C6C1128-E470-4BB5-B8AB-CFA598068C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6065160"/>
            <a:ext cx="2170584" cy="763936"/>
          </a:xfrm>
          <a:prstGeom prst="rect">
            <a:avLst/>
          </a:prstGeom>
        </p:spPr>
      </p:pic>
      <p:pic>
        <p:nvPicPr>
          <p:cNvPr id="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86" y="129199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97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dirty="0"/>
              <a:t>Know what exploitation and human trafficking are and be able to identify them 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Know prevention tips 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Know who can help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3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Objectives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63DE491-3185-4EEF-8707-6AFAAA651B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6065160"/>
            <a:ext cx="2170584" cy="76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3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Red Flags: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No mutual friends 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Fake or no profile picture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Strange messages 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Sending gifts 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Request for selfies 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Request to meet alone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30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Internet &amp; Social Media Safety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B73F16-E533-46B8-B8C4-4CFC558F82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6065160"/>
            <a:ext cx="2170584" cy="76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988840"/>
            <a:ext cx="7408333" cy="345069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From a computer:</a:t>
            </a:r>
          </a:p>
          <a:p>
            <a:pPr marL="0" indent="0">
              <a:buNone/>
            </a:pPr>
            <a:r>
              <a:rPr lang="en-CA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31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Internet &amp; Social Media Safety</a:t>
            </a:r>
            <a:br>
              <a:rPr lang="en-CA" sz="4000" dirty="0"/>
            </a:br>
            <a:r>
              <a:rPr lang="en-CA" sz="2800" i="1" dirty="0"/>
              <a:t>Manage your Facebook privacy settings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36912"/>
            <a:ext cx="6095238" cy="2742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14910" y="2492896"/>
            <a:ext cx="169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14910" y="4581128"/>
            <a:ext cx="169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9632" y="32849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264F5BC-7F08-4D4E-BDEB-B87545DD97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6065160"/>
            <a:ext cx="2170584" cy="76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63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916832"/>
            <a:ext cx="7408333" cy="345069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From a mobile device: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32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Internet &amp; Social Media Safety</a:t>
            </a:r>
            <a:br>
              <a:rPr lang="en-CA" sz="4000" dirty="0"/>
            </a:br>
            <a:r>
              <a:rPr lang="en-CA" sz="2800" i="1" dirty="0"/>
              <a:t>Manage your Facebook privacy settings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64904"/>
            <a:ext cx="1983729" cy="352839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851920" y="3501008"/>
            <a:ext cx="1440160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564904"/>
            <a:ext cx="1966779" cy="34982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580526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483780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B8AC6A4-55C7-4E6D-B731-FC4D7C0DAD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6065160"/>
            <a:ext cx="2170584" cy="76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1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916832"/>
            <a:ext cx="7408333" cy="3450696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33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14384"/>
          </a:xfrm>
        </p:spPr>
        <p:txBody>
          <a:bodyPr>
            <a:normAutofit fontScale="90000"/>
          </a:bodyPr>
          <a:lstStyle/>
          <a:p>
            <a:r>
              <a:rPr lang="en-CA" dirty="0"/>
              <a:t>Internet &amp; Social Media Safety</a:t>
            </a:r>
            <a:br>
              <a:rPr lang="en-CA" dirty="0"/>
            </a:br>
            <a:r>
              <a:rPr lang="en-CA" sz="3100" i="1" dirty="0"/>
              <a:t>Manage your Facebook privacy settings</a:t>
            </a:r>
          </a:p>
        </p:txBody>
      </p:sp>
      <p:pic>
        <p:nvPicPr>
          <p:cNvPr id="6" name="Content Placeholder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16632"/>
          <a:stretch/>
        </p:blipFill>
        <p:spPr>
          <a:xfrm>
            <a:off x="3131840" y="2420888"/>
            <a:ext cx="2806700" cy="3799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E4F100-CDA1-4F0C-B6E0-313F904125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6065160"/>
            <a:ext cx="2170584" cy="76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492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CA" dirty="0" err="1"/>
              <a:t>creen</a:t>
            </a:r>
            <a:r>
              <a:rPr lang="en-CA" dirty="0"/>
              <a:t> Shot Practice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34</a:t>
            </a:fld>
            <a:endParaRPr lang="en-CA">
              <a:solidFill>
                <a:srgbClr val="073E87"/>
              </a:solidFill>
            </a:endParaRPr>
          </a:p>
        </p:txBody>
      </p:sp>
      <p:pic>
        <p:nvPicPr>
          <p:cNvPr id="2050" name="Picture 2" descr="Image result for iph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70" y="2492896"/>
            <a:ext cx="201255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android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Image result for android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6" name="Picture 8" descr="Image result for android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586" y="2492896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2C1D453-6A51-4C86-863B-4EE16A29FF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6065160"/>
            <a:ext cx="2170584" cy="76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25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Print suspicious emails: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dirty="0"/>
              <a:t>Mac computer</a:t>
            </a:r>
            <a:r>
              <a:rPr lang="en-CA" dirty="0">
                <a:sym typeface="Wingdings" panose="05000000000000000000" pitchFamily="2" charset="2"/>
              </a:rPr>
              <a:t>: Command + 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35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Internet and Social Media Safety</a:t>
            </a:r>
            <a:br>
              <a:rPr lang="en-CA" sz="4000" dirty="0"/>
            </a:br>
            <a:r>
              <a:rPr lang="en-CA" sz="2800" i="1" dirty="0"/>
              <a:t>Keep suspicious messages or e-mails</a:t>
            </a:r>
            <a:endParaRPr lang="en-CA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861048"/>
            <a:ext cx="4680520" cy="1944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29F5DD4-DADC-47D7-9A25-5524C8F0A2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6065160"/>
            <a:ext cx="2170584" cy="76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16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CA" dirty="0"/>
              <a:t>Microsoft computer: Ctrl + P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36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Internet and Social Media Safety</a:t>
            </a:r>
            <a:br>
              <a:rPr lang="en-CA" sz="4000" dirty="0"/>
            </a:br>
            <a:r>
              <a:rPr lang="en-CA" sz="2800" i="1" dirty="0"/>
              <a:t>Keep suspicious messages or e-mails</a:t>
            </a:r>
            <a:endParaRPr lang="en-CA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686783"/>
            <a:ext cx="4968552" cy="19024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B090C60-89CB-4FBD-9E32-DA402A62FD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6065160"/>
            <a:ext cx="2170584" cy="76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266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37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Tips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19EBD9-920E-4C83-9D53-4EC5A0D5B0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6065160"/>
            <a:ext cx="2170584" cy="763936"/>
          </a:xfrm>
          <a:prstGeom prst="rect">
            <a:avLst/>
          </a:prstGeom>
        </p:spPr>
      </p:pic>
      <p:pic>
        <p:nvPicPr>
          <p:cNvPr id="8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4" y="1648439"/>
            <a:ext cx="8674486" cy="422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86" y="129199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52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Help?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38</a:t>
            </a:fld>
            <a:endParaRPr lang="en-CA">
              <a:solidFill>
                <a:srgbClr val="073E87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6BFF04-40B0-4AB7-ABB8-7252A4D30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6065160"/>
            <a:ext cx="2170584" cy="76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337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39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Help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3AD6118-BCAB-4175-8B36-B69ADA524E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6065160"/>
            <a:ext cx="2170584" cy="763936"/>
          </a:xfrm>
          <a:prstGeom prst="rect">
            <a:avLst/>
          </a:prstGeom>
        </p:spPr>
      </p:pic>
      <p:pic>
        <p:nvPicPr>
          <p:cNvPr id="717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2088"/>
            <a:ext cx="8684716" cy="437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86" y="129199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30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Exploitation and Human Trafficking?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4</a:t>
            </a:fld>
            <a:endParaRPr lang="en-CA">
              <a:solidFill>
                <a:srgbClr val="073E87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1F5FE1E-C490-4D36-BCF7-91DBC5022F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6065160"/>
            <a:ext cx="2170584" cy="76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239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5" y="2675467"/>
            <a:ext cx="8136904" cy="345069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As Safe As Possible, 2019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24E56-A5F5-418C-A3DF-13C8A53A2EF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Help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852936"/>
            <a:ext cx="3456384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140968"/>
            <a:ext cx="2304256" cy="23042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7E750F6-E162-4FA2-9460-F0735DC5C0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5955745"/>
            <a:ext cx="2170584" cy="87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22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41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Help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1ED648-C92A-4721-9ECF-5320F789E6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6065160"/>
            <a:ext cx="2170584" cy="763936"/>
          </a:xfrm>
          <a:prstGeom prst="rect">
            <a:avLst/>
          </a:prstGeom>
        </p:spPr>
      </p:pic>
      <p:pic>
        <p:nvPicPr>
          <p:cNvPr id="9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2088"/>
            <a:ext cx="8684716" cy="437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86" y="129199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26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301943" lvl="1" indent="0">
              <a:buNone/>
            </a:pP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As Safe As Possible, 2019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24E56-A5F5-418C-A3DF-13C8A53A2EF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55" y="2701239"/>
            <a:ext cx="5016090" cy="1584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6295408-690D-4978-B502-DA1AE45D27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5955745"/>
            <a:ext cx="2170584" cy="8733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612EDC-6FDF-429F-B9F0-07F42CEFFB6D}"/>
              </a:ext>
            </a:extLst>
          </p:cNvPr>
          <p:cNvSpPr txBox="1"/>
          <p:nvPr/>
        </p:nvSpPr>
        <p:spPr>
          <a:xfrm>
            <a:off x="1331640" y="458112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519-256-7831</a:t>
            </a:r>
          </a:p>
        </p:txBody>
      </p:sp>
    </p:spTree>
    <p:extLst>
      <p:ext uri="{BB962C8B-B14F-4D97-AF65-F5344CB8AC3E}">
        <p14:creationId xmlns:p14="http://schemas.microsoft.com/office/powerpoint/2010/main" val="22652913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43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Help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85E652D-9B9C-4D64-8D35-5F93B0BC72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6065160"/>
            <a:ext cx="2170584" cy="763936"/>
          </a:xfrm>
          <a:prstGeom prst="rect">
            <a:avLst/>
          </a:prstGeom>
        </p:spPr>
      </p:pic>
      <p:pic>
        <p:nvPicPr>
          <p:cNvPr id="819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6" y="1496189"/>
            <a:ext cx="8721776" cy="430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86" y="129199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4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As Safe As Possible, 2019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24E56-A5F5-418C-A3DF-13C8A53A2EF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Justice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36912"/>
            <a:ext cx="3892182" cy="3194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C886396-8FEA-482C-97A3-9AE80C014B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5955745"/>
            <a:ext cx="2170584" cy="87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710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1575130"/>
            <a:ext cx="3812645" cy="2429934"/>
          </a:xfrm>
        </p:spPr>
        <p:txBody>
          <a:bodyPr/>
          <a:lstStyle/>
          <a:p>
            <a:r>
              <a:rPr lang="en-CA" dirty="0"/>
              <a:t>This project was funded by the Ministry of the Solicitor General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As Safe As Possible: Justice Curriculum,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/>
              <a:t>45</a:t>
            </a:fld>
            <a:endParaRPr lang="en-CA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B62FF09C-997E-4DC2-A81A-04C00767EDD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r="55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364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5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What is exploitation and human trafficking?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9BE011-2567-4FC9-9105-37725E6632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6065160"/>
            <a:ext cx="2170584" cy="763936"/>
          </a:xfrm>
          <a:prstGeom prst="rect">
            <a:avLst/>
          </a:prstGeom>
        </p:spPr>
      </p:pic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50432" cy="444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86" y="129199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1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Someone taking advantage of you or using you to gain something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Criminal Exploitation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As Safe As Possible, 2019</a:t>
            </a:r>
            <a:endParaRPr lang="en-C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4E56-A5F5-418C-A3DF-13C8A53A2EF6}" type="slidenum">
              <a:rPr lang="en-CA" smtClean="0">
                <a:solidFill>
                  <a:srgbClr val="073E87"/>
                </a:solidFill>
              </a:rPr>
              <a:pPr/>
              <a:t>6</a:t>
            </a:fld>
            <a:endParaRPr lang="en-CA">
              <a:solidFill>
                <a:srgbClr val="073E8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Exploitation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FBAD446-E792-4D8A-91C6-394344FA28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6065160"/>
            <a:ext cx="2170584" cy="76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7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As Safe As Possible, 2019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24E56-A5F5-418C-A3DF-13C8A53A2EF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What is exploitation and human trafficking?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F088645-D393-4FC5-B852-21E6B5989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7" y="6171919"/>
            <a:ext cx="1941115" cy="5694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791B76B-626E-4189-9127-F4409A2496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6065160"/>
            <a:ext cx="2170584" cy="763936"/>
          </a:xfrm>
          <a:prstGeom prst="rect">
            <a:avLst/>
          </a:prstGeom>
        </p:spPr>
      </p:pic>
      <p:pic>
        <p:nvPicPr>
          <p:cNvPr id="2050" name="Picture 2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"/>
          <a:stretch/>
        </p:blipFill>
        <p:spPr bwMode="auto">
          <a:xfrm>
            <a:off x="212202" y="1628800"/>
            <a:ext cx="8725459" cy="433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86" y="129199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As Safe As Possible, 2019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24E56-A5F5-418C-A3DF-13C8A53A2EF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exploitation and human trafficking?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2EE2E9-D001-4604-A0F5-58EEEBE3E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7" y="6075431"/>
            <a:ext cx="1941115" cy="569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661DB4D-7B49-4CA9-AB41-E8684001C0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5955745"/>
            <a:ext cx="2170584" cy="873351"/>
          </a:xfrm>
          <a:prstGeom prst="rect">
            <a:avLst/>
          </a:prstGeom>
        </p:spPr>
      </p:pic>
      <p:pic>
        <p:nvPicPr>
          <p:cNvPr id="3074" name="Picture 2">
            <a:hlinkClick r:id="rId5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9213"/>
            <a:ext cx="865238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86" y="129199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10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As Safe As Possible, 2019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24E56-A5F5-418C-A3DF-13C8A53A2EF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exploitation and human trafficking?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D01C3E-A662-4327-A138-3F3EFECEA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7" y="6075431"/>
            <a:ext cx="1941115" cy="569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E1352F7-444C-4EDF-9847-386B1C9178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8" y="5955745"/>
            <a:ext cx="2170584" cy="873351"/>
          </a:xfrm>
          <a:prstGeom prst="rect">
            <a:avLst/>
          </a:prstGeom>
        </p:spPr>
      </p:pic>
      <p:pic>
        <p:nvPicPr>
          <p:cNvPr id="9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5238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86" y="129199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8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2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3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4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4769</TotalTime>
  <Words>1027</Words>
  <Application>Microsoft Office PowerPoint</Application>
  <PresentationFormat>On-screen Show (4:3)</PresentationFormat>
  <Paragraphs>278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Waveform</vt:lpstr>
      <vt:lpstr>PowerPoint Presentation</vt:lpstr>
      <vt:lpstr>Ice Breaker Game!</vt:lpstr>
      <vt:lpstr>Objectives</vt:lpstr>
      <vt:lpstr>What is Exploitation and Human Trafficking? </vt:lpstr>
      <vt:lpstr>What is exploitation and human trafficking?</vt:lpstr>
      <vt:lpstr>Exploitation</vt:lpstr>
      <vt:lpstr>What is exploitation and human trafficking?</vt:lpstr>
      <vt:lpstr>What is exploitation and human trafficking?</vt:lpstr>
      <vt:lpstr>What is exploitation and human trafficking?</vt:lpstr>
      <vt:lpstr>What is exploitation and human trafficking?</vt:lpstr>
      <vt:lpstr>Let’s Talk…</vt:lpstr>
      <vt:lpstr>Prevent Becoming a Victim</vt:lpstr>
      <vt:lpstr>Prevention Tip: Know the Signs </vt:lpstr>
      <vt:lpstr>Know the signs </vt:lpstr>
      <vt:lpstr>Know the signs</vt:lpstr>
      <vt:lpstr>Know the signs</vt:lpstr>
      <vt:lpstr>Activity</vt:lpstr>
      <vt:lpstr>Prevention Tip: Who can help you get a job</vt:lpstr>
      <vt:lpstr>Who can help you get a job</vt:lpstr>
      <vt:lpstr>Who can help you get a job</vt:lpstr>
      <vt:lpstr>Who can help you get a job</vt:lpstr>
      <vt:lpstr>Prevention Tip: Healthy &amp; Unhealthy Relationships</vt:lpstr>
      <vt:lpstr>Healthy &amp; Unhealthy Relationships</vt:lpstr>
      <vt:lpstr>Healthy &amp; Unhealthy Relationships</vt:lpstr>
      <vt:lpstr>Healthy &amp; Unhealthy Relationships</vt:lpstr>
      <vt:lpstr>Health &amp; Unhealthy Relationships</vt:lpstr>
      <vt:lpstr>Activity</vt:lpstr>
      <vt:lpstr>Prevention Tip: Internet &amp; Social Media Safety</vt:lpstr>
      <vt:lpstr>Internet &amp; Social Media Safety</vt:lpstr>
      <vt:lpstr>Internet &amp; Social Media Safety</vt:lpstr>
      <vt:lpstr>Internet &amp; Social Media Safety Manage your Facebook privacy settings</vt:lpstr>
      <vt:lpstr>Internet &amp; Social Media Safety Manage your Facebook privacy settings</vt:lpstr>
      <vt:lpstr>Internet &amp; Social Media Safety Manage your Facebook privacy settings</vt:lpstr>
      <vt:lpstr>Screen Shot Practice</vt:lpstr>
      <vt:lpstr>Internet and Social Media Safety Keep suspicious messages or e-mails</vt:lpstr>
      <vt:lpstr>Internet and Social Media Safety Keep suspicious messages or e-mails</vt:lpstr>
      <vt:lpstr>Prevention Tips</vt:lpstr>
      <vt:lpstr>Who Can Help?</vt:lpstr>
      <vt:lpstr>Who Can Help</vt:lpstr>
      <vt:lpstr>Emergency Help</vt:lpstr>
      <vt:lpstr>Who Can Help</vt:lpstr>
      <vt:lpstr>Support</vt:lpstr>
      <vt:lpstr>Who Can Help</vt:lpstr>
      <vt:lpstr>Justice</vt:lpstr>
      <vt:lpstr>This project was funded by the Ministry of the Solicitor General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Natalie Crawford</cp:lastModifiedBy>
  <cp:revision>233</cp:revision>
  <cp:lastPrinted>2019-08-20T14:25:37Z</cp:lastPrinted>
  <dcterms:created xsi:type="dcterms:W3CDTF">2019-02-01T19:38:36Z</dcterms:created>
  <dcterms:modified xsi:type="dcterms:W3CDTF">2020-08-05T17:40:11Z</dcterms:modified>
</cp:coreProperties>
</file>