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84" r:id="rId4"/>
    <p:sldId id="260" r:id="rId5"/>
    <p:sldId id="261" r:id="rId6"/>
    <p:sldId id="262" r:id="rId7"/>
    <p:sldId id="263" r:id="rId8"/>
    <p:sldId id="264" r:id="rId9"/>
    <p:sldId id="286" r:id="rId10"/>
    <p:sldId id="266" r:id="rId11"/>
    <p:sldId id="267" r:id="rId12"/>
    <p:sldId id="287" r:id="rId13"/>
    <p:sldId id="268" r:id="rId14"/>
    <p:sldId id="283" r:id="rId15"/>
    <p:sldId id="269" r:id="rId16"/>
    <p:sldId id="270" r:id="rId17"/>
    <p:sldId id="272" r:id="rId18"/>
    <p:sldId id="273" r:id="rId19"/>
    <p:sldId id="274" r:id="rId20"/>
    <p:sldId id="282" r:id="rId21"/>
    <p:sldId id="275" r:id="rId22"/>
    <p:sldId id="276" r:id="rId23"/>
    <p:sldId id="278" r:id="rId24"/>
    <p:sldId id="279" r:id="rId25"/>
    <p:sldId id="280" r:id="rId26"/>
    <p:sldId id="281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n, Yasir" initials="KY" lastIdx="10" clrIdx="0">
    <p:extLst>
      <p:ext uri="{19B8F6BF-5375-455C-9EA6-DF929625EA0E}">
        <p15:presenceInfo xmlns:p15="http://schemas.microsoft.com/office/powerpoint/2012/main" userId="S-1-5-21-1271423080-98322552-283921195-28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FFBD"/>
    <a:srgbClr val="B7FFEA"/>
    <a:srgbClr val="66FCF1"/>
    <a:srgbClr val="69F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588" autoAdjust="0"/>
  </p:normalViewPr>
  <p:slideViewPr>
    <p:cSldViewPr snapToGrid="0">
      <p:cViewPr varScale="1">
        <p:scale>
          <a:sx n="81" d="100"/>
          <a:sy n="81" d="100"/>
        </p:scale>
        <p:origin x="1088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A2403A-22F1-4060-8DF7-83D435295C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A7713-785E-4CE1-BDB4-60E806D7C6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DA129-3748-478E-BC0F-A54F92D5EB1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BE0D2-1055-4CEB-BB50-767583B2A5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F271C-C723-451C-AC67-EC1F8DFE26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83439-749E-4DDD-AD16-5B5E825CF8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41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48DD3-C5BC-477E-9028-F38E896B0372}" type="datetimeFigureOut">
              <a:rPr lang="en-CA" smtClean="0"/>
              <a:t>2021-05-05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9CDB-023E-428C-80FF-7D0B59A3DCB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289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ohan.ravindranath@ontariohealth.ca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4133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94143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595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Documentation can be found in P Drive</a:t>
            </a:r>
            <a:r>
              <a:rPr lang="en-CA" dirty="0"/>
              <a:t> under Mobile Team folder in the TDAS-IPAC folder </a:t>
            </a:r>
          </a:p>
          <a:p>
            <a:r>
              <a:rPr lang="en-CA" dirty="0"/>
              <a:t>We gather and report aggregate data to the ministry.</a:t>
            </a:r>
          </a:p>
          <a:p>
            <a:r>
              <a:rPr lang="en-CA" dirty="0"/>
              <a:t>Number of rapid tests done, number of positive test, PCR correlation data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70572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2501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258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Performance is 84% sensitive</a:t>
            </a:r>
            <a:r>
              <a:rPr lang="en-CA" dirty="0"/>
              <a:t> and 100% specific</a:t>
            </a:r>
          </a:p>
          <a:p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sensitivity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the ability of a test to correctly identify those with the disease (true positive rate), whereas test </a:t>
            </a:r>
            <a:r>
              <a:rPr lang="en-U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specificity</a:t>
            </a:r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the ability of the test to correctly identify those without the disease (true negative rate)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919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Rohan (</a:t>
            </a:r>
            <a:r>
              <a:rPr lang="fi-FI" b="0" i="0" dirty="0">
                <a:effectLst/>
                <a:latin typeface="Calibri Light" panose="020F0302020204030204" pitchFamily="34" charset="0"/>
                <a:hlinkClick r:id="rId3"/>
              </a:rPr>
              <a:t>rohan.ravindranath@ontariohealth.ca</a:t>
            </a:r>
            <a:r>
              <a:rPr lang="fi-FI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470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2054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1698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Collect using same technique for both nostrils.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swab into the </a:t>
            </a:r>
            <a:r>
              <a:rPr lang="en-US" dirty="0" err="1"/>
              <a:t>nare</a:t>
            </a:r>
            <a:r>
              <a:rPr lang="en-US" dirty="0"/>
              <a:t> 2.5cm or until resistance is felt, whichever is first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4327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setup:</a:t>
            </a:r>
          </a:p>
          <a:p>
            <a:r>
              <a:rPr lang="en-US" dirty="0"/>
              <a:t>ANALYZE NOW MODE</a:t>
            </a:r>
          </a:p>
          <a:p>
            <a:r>
              <a:rPr lang="en-US" dirty="0"/>
              <a:t>Step 1: Collect patient sample</a:t>
            </a:r>
          </a:p>
          <a:p>
            <a:r>
              <a:rPr lang="en-US" dirty="0"/>
              <a:t>Step 2: Remove cap of pre-filled extraction tube and insert swab into tube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Step 3: Mix sample for 15 seconds with reagent, then remove swab, pushing into the side of the extraction tube, at least 5 times</a:t>
            </a:r>
          </a:p>
          <a:p>
            <a:r>
              <a:rPr lang="en-US" dirty="0"/>
              <a:t>Step 4: Squeeze the swab against the extraction tube wall with your fingers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Step 5: Close dispensing cap and discard swab in biohazard waste bin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Step 6: Dispense 3 drops of sample fluid into sample well of test device</a:t>
            </a:r>
          </a:p>
          <a:p>
            <a:r>
              <a:rPr lang="en-US" dirty="0"/>
              <a:t>Step 7: Start a timer for 15 minutes to read the result. </a:t>
            </a:r>
          </a:p>
          <a:p>
            <a:r>
              <a:rPr lang="en-US" dirty="0"/>
              <a:t>Step 8: After 15 minutes insert test device into analyzer</a:t>
            </a:r>
          </a:p>
          <a:p>
            <a:r>
              <a:rPr lang="en-US" dirty="0"/>
              <a:t>Step 9: read and certify results</a:t>
            </a:r>
          </a:p>
          <a:p>
            <a:r>
              <a:rPr lang="en-US" dirty="0"/>
              <a:t>Step 11: Convey results in a confidential manner</a:t>
            </a:r>
          </a:p>
          <a:p>
            <a:r>
              <a:rPr lang="en-US" dirty="0"/>
              <a:t>Step 12: Dispose of used device in a biohazard container</a:t>
            </a:r>
          </a:p>
          <a:p>
            <a:r>
              <a:rPr lang="en-US" dirty="0"/>
              <a:t>Step 13: Remove and dispose of any labels from testing table</a:t>
            </a:r>
          </a:p>
          <a:p>
            <a:r>
              <a:rPr lang="en-US" dirty="0"/>
              <a:t>Step 14: Check that all results have been recorded on results tracker and save and store the file securely.</a:t>
            </a:r>
          </a:p>
          <a:p>
            <a:r>
              <a:rPr lang="en-US" dirty="0"/>
              <a:t>Step 15: Perform PCR test if required.</a:t>
            </a:r>
          </a:p>
          <a:p>
            <a:r>
              <a:rPr lang="en-US" dirty="0"/>
              <a:t>Step 16: report # of performed tests and # of positive tests to Claudia.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5098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Allows up to 24 tests to be analyzed in 1 hour</a:t>
            </a:r>
          </a:p>
          <a:p>
            <a:r>
              <a:rPr lang="en-US" dirty="0"/>
              <a:t>Dedicated swab person and dedicated operator is required</a:t>
            </a:r>
          </a:p>
          <a:p>
            <a:r>
              <a:rPr lang="en-US" dirty="0"/>
              <a:t>Timers are used to monitor incubation time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C89CDB-023E-428C-80FF-7D0B59A3DCBC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4304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oundup.org.za/article/covid-19-worlds-unprecedented-experiment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B27520-E2F9-4143-B02F-C5870637A274}"/>
              </a:ext>
            </a:extLst>
          </p:cNvPr>
          <p:cNvSpPr/>
          <p:nvPr userDrawn="1"/>
        </p:nvSpPr>
        <p:spPr>
          <a:xfrm>
            <a:off x="1" y="0"/>
            <a:ext cx="7952570" cy="6858000"/>
          </a:xfrm>
          <a:prstGeom prst="rect">
            <a:avLst/>
          </a:prstGeom>
          <a:solidFill>
            <a:schemeClr val="accent5"/>
          </a:solidFill>
          <a:ln>
            <a:solidFill>
              <a:srgbClr val="66F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C71DB5-150E-47F9-A488-CDAF7867D8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571" y="0"/>
            <a:ext cx="42394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8C2680-AAC4-43BA-96C4-2E216081B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721" y="941798"/>
            <a:ext cx="5837129" cy="195129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884F5-11F4-4181-AA48-3B1DDD846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872" y="3545671"/>
            <a:ext cx="6734828" cy="7319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D13316-39CD-43F7-B4B4-2C1792A11A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21429" y="4768700"/>
            <a:ext cx="1509712" cy="532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buFont typeface="Arial" panose="020B0604020202020204" pitchFamily="34" charset="0"/>
              <a:buChar char="•"/>
              <a:defRPr lang="en-US" sz="2400" dirty="0"/>
            </a:lvl1pPr>
          </a:lstStyle>
          <a:p>
            <a:pPr marL="0" lvl="0" indent="0" algn="ctr">
              <a:buNone/>
            </a:pPr>
            <a:r>
              <a:rPr lang="en-US" dirty="0"/>
              <a:t>Authors</a:t>
            </a:r>
          </a:p>
        </p:txBody>
      </p:sp>
      <p:pic>
        <p:nvPicPr>
          <p:cNvPr id="19" name="Safehaven.png" descr="Safehaven.png">
            <a:extLst>
              <a:ext uri="{FF2B5EF4-FFF2-40B4-BE49-F238E27FC236}">
                <a16:creationId xmlns:a16="http://schemas.microsoft.com/office/drawing/2014/main" id="{23916539-50C0-4050-B153-0457932856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1654"/>
            <a:ext cx="2013915" cy="155634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F0171DF-0A88-4C75-92C8-A8A4DD7FC3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2044" y="6470911"/>
            <a:ext cx="2743200" cy="2468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29D6FD1-2711-49DC-974E-F2399CA260AD}" type="datetimeFigureOut">
              <a:rPr lang="en-CA" smtClean="0"/>
              <a:pPr/>
              <a:t>2021-05-05</a:t>
            </a:fld>
            <a:endParaRPr lang="en-CA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0860B614-27A0-4B7E-B77A-91EFB22BA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5956"/>
            <a:ext cx="4114800" cy="246856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140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ID-19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flower&#10;&#10;Description automatically generated">
            <a:extLst>
              <a:ext uri="{FF2B5EF4-FFF2-40B4-BE49-F238E27FC236}">
                <a16:creationId xmlns:a16="http://schemas.microsoft.com/office/drawing/2014/main" id="{45761E7E-2910-4AF2-968F-89C4D8379D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8ACB3D0-8D02-494A-910A-B34ECADB088A}"/>
              </a:ext>
            </a:extLst>
          </p:cNvPr>
          <p:cNvSpPr/>
          <p:nvPr userDrawn="1"/>
        </p:nvSpPr>
        <p:spPr>
          <a:xfrm>
            <a:off x="320040" y="5029200"/>
            <a:ext cx="11604738" cy="14417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F83DFA0-467E-4EDB-891E-B736EE6AD0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0988" y="5559034"/>
            <a:ext cx="1423686" cy="914400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A3C88D51-27CA-4A36-987C-63DD648D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9D6FD1-2711-49DC-974E-F2399CA260AD}" type="datetimeFigureOut">
              <a:rPr lang="en-CA" smtClean="0"/>
              <a:pPr/>
              <a:t>2021-05-05</a:t>
            </a:fld>
            <a:endParaRPr lang="en-CA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893108F8-9931-4730-8B46-D0C49EE6F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A523A43-BFBC-4659-9B94-604406A6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2FC4C2-7A70-46C9-BB77-85402B0A523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DE1405FC-9597-454A-95D6-E8E65334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67" y="5140509"/>
            <a:ext cx="3601233" cy="1216450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7AC8444-14A7-46A1-B213-68BDCD59B024}"/>
              </a:ext>
            </a:extLst>
          </p:cNvPr>
          <p:cNvCxnSpPr/>
          <p:nvPr userDrawn="1"/>
        </p:nvCxnSpPr>
        <p:spPr>
          <a:xfrm>
            <a:off x="4121063" y="5184350"/>
            <a:ext cx="0" cy="1172609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927C252-CDF6-4882-8C74-895372E01E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9262" y="5140324"/>
            <a:ext cx="6109245" cy="121644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buNone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772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39FD9F-BFA3-4D0D-851E-BE86A242B40C}"/>
              </a:ext>
            </a:extLst>
          </p:cNvPr>
          <p:cNvSpPr/>
          <p:nvPr userDrawn="1"/>
        </p:nvSpPr>
        <p:spPr>
          <a:xfrm>
            <a:off x="0" y="1"/>
            <a:ext cx="12192000" cy="857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579F0-BE17-4C81-BFD8-415AEEAE146C}"/>
              </a:ext>
            </a:extLst>
          </p:cNvPr>
          <p:cNvSpPr/>
          <p:nvPr userDrawn="1"/>
        </p:nvSpPr>
        <p:spPr>
          <a:xfrm>
            <a:off x="0" y="857531"/>
            <a:ext cx="12192000" cy="294375"/>
          </a:xfrm>
          <a:prstGeom prst="rect">
            <a:avLst/>
          </a:prstGeom>
          <a:solidFill>
            <a:srgbClr val="16FFBD"/>
          </a:solidFill>
          <a:ln>
            <a:solidFill>
              <a:srgbClr val="16F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6FFBD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6616E-FFFB-4250-B0E5-EDF4EDE5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90129"/>
            <a:ext cx="11442526" cy="6717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6CF76-410D-4A52-82F2-2ADE43604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44" y="1284086"/>
            <a:ext cx="11442526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B5795E7-DBFF-48E3-9C40-E8D0842D1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2044" y="6470911"/>
            <a:ext cx="2743200" cy="2468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29D6FD1-2711-49DC-974E-F2399CA260AD}" type="datetimeFigureOut">
              <a:rPr lang="en-CA" smtClean="0"/>
              <a:pPr/>
              <a:t>2021-05-05</a:t>
            </a:fld>
            <a:endParaRPr lang="en-CA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1CEFC32-5261-4D2B-860E-E29F8B58D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5956"/>
            <a:ext cx="4114800" cy="246856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CA" sz="10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1D412F7-0416-4AD9-B0D7-79F01009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1370" y="6475956"/>
            <a:ext cx="2743200" cy="24685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72FC4C2-7A70-46C9-BB77-85402B0A523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912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DAA698-702A-47C9-A3F0-9A256BBC2129}"/>
              </a:ext>
            </a:extLst>
          </p:cNvPr>
          <p:cNvSpPr/>
          <p:nvPr userDrawn="1"/>
        </p:nvSpPr>
        <p:spPr>
          <a:xfrm>
            <a:off x="0" y="0"/>
            <a:ext cx="7952570" cy="6858000"/>
          </a:xfrm>
          <a:prstGeom prst="rect">
            <a:avLst/>
          </a:prstGeom>
          <a:solidFill>
            <a:srgbClr val="66FCF1"/>
          </a:solidFill>
          <a:ln>
            <a:solidFill>
              <a:srgbClr val="66F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9" name="Picture 8" descr="Minister Todd Smith being mask fit&#10;June 16, 2020">
            <a:extLst>
              <a:ext uri="{FF2B5EF4-FFF2-40B4-BE49-F238E27FC236}">
                <a16:creationId xmlns:a16="http://schemas.microsoft.com/office/drawing/2014/main" id="{639DFCE4-F385-4E60-93E3-9651FA4D0D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0"/>
            <a:ext cx="6883948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9819C3-E980-44E2-8E49-C126DC17F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528" y="1108553"/>
            <a:ext cx="4690997" cy="18567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lang="en-CA" sz="4800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F926C-9D0F-49E9-8BB2-BED0A2002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528" y="3848817"/>
            <a:ext cx="4690997" cy="18567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E6A9056-D684-4439-8CB2-B84769E44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2044" y="6470911"/>
            <a:ext cx="2743200" cy="2468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29D6FD1-2711-49DC-974E-F2399CA260AD}" type="datetimeFigureOut">
              <a:rPr lang="en-CA" smtClean="0"/>
              <a:pPr/>
              <a:t>2021-05-05</a:t>
            </a:fld>
            <a:endParaRPr lang="en-CA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EF6F8A-06DF-459F-8482-484534AC4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5956"/>
            <a:ext cx="4114800" cy="246856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CA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51E9D15-6CCE-48C3-88F9-E628CD912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1370" y="6475956"/>
            <a:ext cx="2743200" cy="246856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72FC4C2-7A70-46C9-BB77-85402B0A523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5" name="Safehaven.png" descr="Safehaven.png">
            <a:extLst>
              <a:ext uri="{FF2B5EF4-FFF2-40B4-BE49-F238E27FC236}">
                <a16:creationId xmlns:a16="http://schemas.microsoft.com/office/drawing/2014/main" id="{0801B85D-C9E3-4F3E-AA05-7EDB1EEA08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1654"/>
            <a:ext cx="2013915" cy="15563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6503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FF6DD-7CD0-4EF1-8F18-2FE9CFCDD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307" y="129090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2B75F-BBCD-47C0-82E5-1ECD42154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2095" y="129090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E38796E-2A3C-4095-8CA7-9C1512F8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6FD1-2711-49DC-974E-F2399CA260AD}" type="datetimeFigureOut">
              <a:rPr lang="en-CA" smtClean="0"/>
              <a:pPr/>
              <a:t>2021-05-05</a:t>
            </a:fld>
            <a:endParaRPr lang="en-C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CC61448-6F3E-4333-869A-2CBD16A3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D231B0-4978-40A1-831E-708AD333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C4C2-7A70-46C9-BB77-85402B0A523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15CED6-2D59-4B74-8BF8-20FFF176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90129"/>
            <a:ext cx="11442526" cy="6717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29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2B75F-BBCD-47C0-82E5-1ECD42154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2095" y="2223370"/>
            <a:ext cx="5181600" cy="40155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E38796E-2A3C-4095-8CA7-9C1512F8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6FD1-2711-49DC-974E-F2399CA260AD}" type="datetimeFigureOut">
              <a:rPr lang="en-CA" smtClean="0"/>
              <a:pPr/>
              <a:t>2021-05-05</a:t>
            </a:fld>
            <a:endParaRPr lang="en-C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CC61448-6F3E-4333-869A-2CBD16A3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D231B0-4978-40A1-831E-708AD333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C4C2-7A70-46C9-BB77-85402B0A523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15CED6-2D59-4B74-8BF8-20FFF176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095" y="619114"/>
            <a:ext cx="5202475" cy="6717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10822576-FC64-4912-86B0-3C0FE9825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2044" y="619114"/>
            <a:ext cx="571395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60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and Dat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FF6DD-7CD0-4EF1-8F18-2FE9CFCDD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307" y="1290909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E38796E-2A3C-4095-8CA7-9C1512F8D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6FD1-2711-49DC-974E-F2399CA260AD}" type="datetimeFigureOut">
              <a:rPr lang="en-CA" smtClean="0"/>
              <a:pPr/>
              <a:t>2021-05-05</a:t>
            </a:fld>
            <a:endParaRPr lang="en-CA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CC61448-6F3E-4333-869A-2CBD16A3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D231B0-4978-40A1-831E-708AD3330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C4C2-7A70-46C9-BB77-85402B0A523C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315CED6-2D59-4B74-8BF8-20FFF176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90129"/>
            <a:ext cx="11442526" cy="6717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3C767ED7-908C-4426-8E99-92DA353DC4F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10614" y="1290909"/>
            <a:ext cx="571395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675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39FD9F-BFA3-4D0D-851E-BE86A242B40C}"/>
              </a:ext>
            </a:extLst>
          </p:cNvPr>
          <p:cNvSpPr/>
          <p:nvPr userDrawn="1"/>
        </p:nvSpPr>
        <p:spPr>
          <a:xfrm>
            <a:off x="0" y="1"/>
            <a:ext cx="12192000" cy="8575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579F0-BE17-4C81-BFD8-415AEEAE146C}"/>
              </a:ext>
            </a:extLst>
          </p:cNvPr>
          <p:cNvSpPr/>
          <p:nvPr userDrawn="1"/>
        </p:nvSpPr>
        <p:spPr>
          <a:xfrm>
            <a:off x="0" y="857531"/>
            <a:ext cx="12192000" cy="294375"/>
          </a:xfrm>
          <a:prstGeom prst="rect">
            <a:avLst/>
          </a:prstGeom>
          <a:solidFill>
            <a:srgbClr val="16FFBD"/>
          </a:solidFill>
          <a:ln>
            <a:solidFill>
              <a:srgbClr val="16F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6FFBD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6616E-FFFB-4250-B0E5-EDF4EDE5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44" y="90129"/>
            <a:ext cx="11442526" cy="67179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B5795E7-DBFF-48E3-9C40-E8D0842D1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2044" y="6470911"/>
            <a:ext cx="2743200" cy="2468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29D6FD1-2711-49DC-974E-F2399CA260AD}" type="datetimeFigureOut">
              <a:rPr lang="en-CA" smtClean="0"/>
              <a:pPr/>
              <a:t>2021-05-05</a:t>
            </a:fld>
            <a:endParaRPr lang="en-CA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1CEFC32-5261-4D2B-860E-E29F8B58D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5956"/>
            <a:ext cx="4114800" cy="246856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CA" sz="100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1D412F7-0416-4AD9-B0D7-79F010091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1370" y="6475956"/>
            <a:ext cx="2743200" cy="24685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72FC4C2-7A70-46C9-BB77-85402B0A523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436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0F8DF1-A1D7-486C-8C12-993008F8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9D6FD1-2711-49DC-974E-F2399CA260AD}" type="datetimeFigureOut">
              <a:rPr lang="en-CA" smtClean="0"/>
              <a:t>2021-05-05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56DD09-CCB7-44D3-9C85-A6807FDDB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F3B04-0562-481F-97D6-60505CD50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2FC4C2-7A70-46C9-BB77-85402B0A523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840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0E863AE-FCDE-4262-8628-3B63F423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Google Shape;107;g8bd8b2942b_0_0">
            <a:extLst>
              <a:ext uri="{FF2B5EF4-FFF2-40B4-BE49-F238E27FC236}">
                <a16:creationId xmlns:a16="http://schemas.microsoft.com/office/drawing/2014/main" id="{CD0489E4-6F78-41CE-8AB9-EED69D6226E6}"/>
              </a:ext>
            </a:extLst>
          </p:cNvPr>
          <p:cNvPicPr preferRelativeResize="0"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142593" y="523805"/>
            <a:ext cx="6680411" cy="5696039"/>
          </a:xfrm>
          <a:custGeom>
            <a:avLst/>
            <a:gdLst/>
            <a:ahLst/>
            <a:cxnLst/>
            <a:rect l="l" t="t" r="r" b="b"/>
            <a:pathLst>
              <a:path w="6680411" h="5696039">
                <a:moveTo>
                  <a:pt x="3592766" y="0"/>
                </a:moveTo>
                <a:lnTo>
                  <a:pt x="4718262" y="0"/>
                </a:lnTo>
                <a:lnTo>
                  <a:pt x="4718262" y="2"/>
                </a:lnTo>
                <a:lnTo>
                  <a:pt x="6680411" y="2"/>
                </a:lnTo>
                <a:lnTo>
                  <a:pt x="6680411" y="5696022"/>
                </a:lnTo>
                <a:lnTo>
                  <a:pt x="3888773" y="5696022"/>
                </a:lnTo>
                <a:lnTo>
                  <a:pt x="3888773" y="5696039"/>
                </a:lnTo>
                <a:lnTo>
                  <a:pt x="0" y="5696039"/>
                </a:lnTo>
                <a:lnTo>
                  <a:pt x="2763278" y="19"/>
                </a:lnTo>
                <a:lnTo>
                  <a:pt x="3447183" y="19"/>
                </a:lnTo>
                <a:lnTo>
                  <a:pt x="3447183" y="2"/>
                </a:lnTo>
                <a:lnTo>
                  <a:pt x="3592765" y="2"/>
                </a:lnTo>
                <a:close/>
              </a:path>
            </a:pathLst>
          </a:custGeom>
          <a:noFill/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9CFD43-CFDB-4E94-9695-7F524B020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3805"/>
            <a:ext cx="7800441" cy="5696020"/>
          </a:xfrm>
          <a:custGeom>
            <a:avLst/>
            <a:gdLst>
              <a:gd name="connsiteX0" fmla="*/ 0 w 7800441"/>
              <a:gd name="connsiteY0" fmla="*/ 0 h 5696020"/>
              <a:gd name="connsiteX1" fmla="*/ 7800441 w 7800441"/>
              <a:gd name="connsiteY1" fmla="*/ 0 h 5696020"/>
              <a:gd name="connsiteX2" fmla="*/ 5037161 w 7800441"/>
              <a:gd name="connsiteY2" fmla="*/ 5696020 h 5696020"/>
              <a:gd name="connsiteX3" fmla="*/ 0 w 7800441"/>
              <a:gd name="connsiteY3" fmla="*/ 5696020 h 569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0441" h="5696020">
                <a:moveTo>
                  <a:pt x="0" y="0"/>
                </a:moveTo>
                <a:lnTo>
                  <a:pt x="7800441" y="0"/>
                </a:lnTo>
                <a:lnTo>
                  <a:pt x="5037161" y="5696020"/>
                </a:lnTo>
                <a:lnTo>
                  <a:pt x="0" y="569602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0D52D28F-C660-4E5C-A160-B1F114D6B6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1645" y="5512104"/>
            <a:ext cx="1423686" cy="9144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4643EB7-299F-4DC2-B832-EE15D6453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0449"/>
            <a:ext cx="5111876" cy="3889375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US" dirty="0"/>
              <a:t>Questions?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Email us at:</a:t>
            </a:r>
          </a:p>
          <a:p>
            <a:pPr lvl="0"/>
            <a:r>
              <a:rPr lang="en-US" dirty="0"/>
              <a:t>ipac-tdsa@safehaven.to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BDDFAB2-4C93-4BF2-88C8-63E6B05347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8050"/>
            <a:ext cx="5111875" cy="1033724"/>
          </a:xfrm>
          <a:prstGeom prst="rect">
            <a:avLst/>
          </a:prstGeom>
        </p:spPr>
        <p:txBody>
          <a:bodyPr/>
          <a:lstStyle>
            <a:lvl1pPr>
              <a:buNone/>
              <a:defRPr sz="3600" b="1">
                <a:solidFill>
                  <a:schemeClr val="bg1"/>
                </a:solidFill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800" b="1"/>
            </a:lvl4pPr>
            <a:lvl5pPr>
              <a:buNone/>
              <a:defRPr sz="2800" b="1"/>
            </a:lvl5pPr>
          </a:lstStyle>
          <a:p>
            <a:pPr lvl="0"/>
            <a:r>
              <a:rPr lang="en-US" dirty="0"/>
              <a:t>Thanks for listening!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D6E506F6-9929-4342-938A-4805239757A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29D6FD1-2711-49DC-974E-F2399CA260AD}" type="datetimeFigureOut">
              <a:rPr lang="en-CA" smtClean="0"/>
              <a:pPr/>
              <a:t>2021-05-05</a:t>
            </a:fld>
            <a:endParaRPr lang="en-CA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F37034BD-D0D8-4299-9B41-DF86D616EB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0FF1B8D3-BD1A-4142-AD89-43A773F7C2A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72FC4C2-7A70-46C9-BB77-85402B0A523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778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fehaven.png" descr="Safehaven.png">
            <a:extLst>
              <a:ext uri="{FF2B5EF4-FFF2-40B4-BE49-F238E27FC236}">
                <a16:creationId xmlns:a16="http://schemas.microsoft.com/office/drawing/2014/main" id="{52693F18-A052-4973-8EF9-FF62200D250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1654"/>
            <a:ext cx="2013915" cy="155634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C0DE6F7-9385-4939-BB33-FA0D7E1EE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2044" y="6470911"/>
            <a:ext cx="2743200" cy="246856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729D6FD1-2711-49DC-974E-F2399CA260AD}" type="datetimeFigureOut">
              <a:rPr lang="en-CA" smtClean="0"/>
              <a:pPr/>
              <a:t>2021-05-05</a:t>
            </a:fld>
            <a:endParaRPr lang="en-CA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D22FCBA-FE69-4912-99B3-C1A0D4C2B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75956"/>
            <a:ext cx="4114800" cy="246856"/>
          </a:xfrm>
          <a:prstGeom prst="rect">
            <a:avLst/>
          </a:prstGeom>
        </p:spPr>
        <p:txBody>
          <a:bodyPr/>
          <a:lstStyle>
            <a:lvl1pPr algn="ctr">
              <a:defRPr sz="1000"/>
            </a:lvl1pPr>
          </a:lstStyle>
          <a:p>
            <a:endParaRPr lang="en-CA" sz="100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68FE9D-A890-4762-9162-30F9B4BC6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81370" y="6475956"/>
            <a:ext cx="2743200" cy="246856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fld id="{272FC4C2-7A70-46C9-BB77-85402B0A523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670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51" r:id="rId3"/>
    <p:sldLayoutId id="2147483652" r:id="rId4"/>
    <p:sldLayoutId id="2147483676" r:id="rId5"/>
    <p:sldLayoutId id="2147483678" r:id="rId6"/>
    <p:sldLayoutId id="2147483677" r:id="rId7"/>
    <p:sldLayoutId id="2147483655" r:id="rId8"/>
    <p:sldLayoutId id="2147483679" r:id="rId9"/>
    <p:sldLayoutId id="214748368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3580D-5E30-4A24-B2AC-6E41A26082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BD Veritor Plus Analyzer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DAFD55-D964-451A-B342-B0B296A645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Rapid Antigen Testing for COVID-19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591A6-9C2F-4027-9CC1-31F1CC159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53852" y="4768700"/>
            <a:ext cx="4058433" cy="5326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Toronto Regional IPAC Team</a:t>
            </a:r>
          </a:p>
        </p:txBody>
      </p:sp>
    </p:spTree>
    <p:extLst>
      <p:ext uri="{BB962C8B-B14F-4D97-AF65-F5344CB8AC3E}">
        <p14:creationId xmlns:p14="http://schemas.microsoft.com/office/powerpoint/2010/main" val="408564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3D70E-2498-4290-A7C5-5B4CAD49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B1466-38CD-4D6E-8BD4-4C3F67A8C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 tests come with each kit</a:t>
            </a:r>
          </a:p>
          <a:p>
            <a:r>
              <a:rPr lang="en-US" dirty="0"/>
              <a:t>Stored between 2-30</a:t>
            </a:r>
            <a:r>
              <a:rPr lang="en-US" baseline="30000" dirty="0"/>
              <a:t>o</a:t>
            </a:r>
            <a:r>
              <a:rPr lang="en-US" dirty="0"/>
              <a:t>C – DO NOT FREEZE!</a:t>
            </a:r>
          </a:p>
          <a:p>
            <a:r>
              <a:rPr lang="en-US" dirty="0"/>
              <a:t>12 month shelf life</a:t>
            </a:r>
          </a:p>
          <a:p>
            <a:r>
              <a:rPr lang="en-US" dirty="0"/>
              <a:t>Testing time: 15 minutes – no longer than 16 minutes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winter months kits may be shipped with heat packs.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416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013E6-3F19-4FD6-9F5B-A51E0B09A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BD Veritor Kit Contents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FF253-B368-4036-BA43-1502F8FC5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30 test devices</a:t>
            </a:r>
          </a:p>
          <a:p>
            <a:r>
              <a:rPr lang="en-US" sz="2400" dirty="0"/>
              <a:t>30 pre-filled reagent tubes</a:t>
            </a:r>
          </a:p>
          <a:p>
            <a:r>
              <a:rPr lang="en-US" sz="2400" dirty="0"/>
              <a:t>30 sterilized nasopharyngeal (NP) swabs for specimen collection</a:t>
            </a:r>
          </a:p>
          <a:p>
            <a:r>
              <a:rPr lang="en-US" sz="2400" dirty="0"/>
              <a:t>1 Positive control swab</a:t>
            </a:r>
          </a:p>
          <a:p>
            <a:r>
              <a:rPr lang="en-US" sz="2400" dirty="0"/>
              <a:t>1 Negative control swab</a:t>
            </a:r>
          </a:p>
          <a:p>
            <a:r>
              <a:rPr lang="en-US" sz="2400" dirty="0"/>
              <a:t>1 tube rack</a:t>
            </a:r>
          </a:p>
          <a:p>
            <a:r>
              <a:rPr lang="en-US" sz="2400" dirty="0"/>
              <a:t>1 Quick reference guide</a:t>
            </a:r>
          </a:p>
          <a:p>
            <a:r>
              <a:rPr lang="en-US" sz="2400" dirty="0"/>
              <a:t>1 Instructions for use</a:t>
            </a:r>
          </a:p>
          <a:p>
            <a:r>
              <a:rPr lang="en-US" sz="2400" dirty="0"/>
              <a:t>Nasal sample quick reference instructions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7877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90824-F203-44A1-A6A8-B95BE86CC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perform the test?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E7B9D-8588-40BE-AFF0-10A36774D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Regulated and unregulated health professionals can conduct testing</a:t>
            </a:r>
          </a:p>
          <a:p>
            <a:pPr lvl="1"/>
            <a:r>
              <a:rPr lang="en-US" dirty="0"/>
              <a:t>A physician, nurse practitioner, registered nurse, registered practical nurse, dentist, pharmacist, paramedic or community paramedicine practitioner; </a:t>
            </a:r>
            <a:r>
              <a:rPr lang="en-CA" dirty="0"/>
              <a:t>Audiology and Speech-Language Pathology; Chiropody and Podiatry; Chiropractic; Dental Hygiene; Dental Technology; Dentistry; </a:t>
            </a:r>
            <a:r>
              <a:rPr lang="en-CA" dirty="0" err="1"/>
              <a:t>Denturism</a:t>
            </a:r>
            <a:r>
              <a:rPr lang="en-CA" dirty="0"/>
              <a:t>; Dietetics; Homeopathy; Kinesiology; Massage Therapy; Medical Laboratory Technology; Medical Radiation Technology; Medicine; Midwifery; Naturopathy; Occupational Therapy; Opticianry; Optometry; Pharmacy; Physiotherapy; Psychology; Psychotherapy; Respiratory Therapy; Traditional Chinese Medicine and Acupuncture</a:t>
            </a:r>
            <a:endParaRPr lang="en-US" dirty="0"/>
          </a:p>
          <a:p>
            <a:pPr lvl="1"/>
            <a:r>
              <a:rPr lang="en-US" dirty="0"/>
              <a:t>Personal support workers, Physician assistants, Physiotherapy assistants, Speech language therapists, Osteopaths, etc. </a:t>
            </a:r>
          </a:p>
        </p:txBody>
      </p:sp>
    </p:spTree>
    <p:extLst>
      <p:ext uri="{BB962C8B-B14F-4D97-AF65-F5344CB8AC3E}">
        <p14:creationId xmlns:p14="http://schemas.microsoft.com/office/powerpoint/2010/main" val="324420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BB32-FF6E-4529-B6F0-998DE832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for Rapid Testing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A494B-2021-497D-AA1E-9C77216B0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CA" dirty="0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7024CA74-414C-42D3-9A8E-7E1AE7D8F8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09" y="1222576"/>
            <a:ext cx="6864626" cy="51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7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44" y="90129"/>
            <a:ext cx="11604010" cy="671795"/>
          </a:xfrm>
        </p:spPr>
        <p:txBody>
          <a:bodyPr/>
          <a:lstStyle/>
          <a:p>
            <a:r>
              <a:rPr lang="en-US" dirty="0"/>
              <a:t>Conducting Quality Control Before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044" y="1420010"/>
            <a:ext cx="11442526" cy="4351338"/>
          </a:xfrm>
        </p:spPr>
        <p:txBody>
          <a:bodyPr/>
          <a:lstStyle/>
          <a:p>
            <a:pPr fontAlgn="base"/>
            <a:r>
              <a:rPr lang="en-US" sz="2400" dirty="0"/>
              <a:t>Quality control swabs should be tested by staff who will be operating the testing station.​</a:t>
            </a:r>
          </a:p>
          <a:p>
            <a:pPr fontAlgn="base"/>
            <a:r>
              <a:rPr lang="en-US" sz="2400" dirty="0"/>
              <a:t>Quality control swabs should be tested:​</a:t>
            </a:r>
          </a:p>
          <a:p>
            <a:pPr lvl="1" fontAlgn="base"/>
            <a:r>
              <a:rPr lang="en-US" sz="2000" dirty="0"/>
              <a:t>with each new shipment of kit​</a:t>
            </a:r>
          </a:p>
          <a:p>
            <a:pPr lvl="1" fontAlgn="base"/>
            <a:r>
              <a:rPr lang="en-US" sz="2000" dirty="0"/>
              <a:t>with any new kit lot number​</a:t>
            </a:r>
          </a:p>
          <a:p>
            <a:pPr lvl="1" fontAlgn="base"/>
            <a:r>
              <a:rPr lang="en-US" sz="2000" dirty="0"/>
              <a:t>by all newly trained operators before they begin testing individuals​</a:t>
            </a:r>
          </a:p>
          <a:p>
            <a:pPr lvl="1" fontAlgn="base"/>
            <a:r>
              <a:rPr lang="en-US" sz="2000" dirty="0"/>
              <a:t>for sites using </a:t>
            </a:r>
            <a:r>
              <a:rPr lang="en-US" sz="2000" b="1" dirty="0"/>
              <a:t>&gt;1 box of tests/day</a:t>
            </a:r>
            <a:r>
              <a:rPr lang="en-US" sz="2000" dirty="0"/>
              <a:t>, perform quality control swabs at the beginning of the day before testing begins​</a:t>
            </a:r>
          </a:p>
          <a:p>
            <a:pPr lvl="1" fontAlgn="base"/>
            <a:r>
              <a:rPr lang="en-US" sz="2000" dirty="0"/>
              <a:t>for sites performing less than </a:t>
            </a:r>
            <a:r>
              <a:rPr lang="en-US" sz="2000" b="1" dirty="0"/>
              <a:t>&lt;1 box of tests/day</a:t>
            </a:r>
            <a:r>
              <a:rPr lang="en-US" sz="2000" dirty="0"/>
              <a:t>, perform quality control swabs each time a new kit box is opened or at least weekly, whichever is more frequent​</a:t>
            </a:r>
          </a:p>
          <a:p>
            <a:pPr fontAlgn="base"/>
            <a:r>
              <a:rPr lang="en-US" sz="2400" dirty="0"/>
              <a:t>It is important to time the control test for the full 15 minutes.   ​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359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DD8B-7F39-4B09-B36E-9CAE76BE2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Preparation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4C137-F6A5-4CF9-B47F-72D1D0840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kits in advance</a:t>
            </a:r>
          </a:p>
          <a:p>
            <a:pPr lvl="1"/>
            <a:r>
              <a:rPr lang="en-US" dirty="0"/>
              <a:t>Pre-filled extraction reagent tube</a:t>
            </a:r>
          </a:p>
          <a:p>
            <a:pPr lvl="1"/>
            <a:r>
              <a:rPr lang="en-US" dirty="0"/>
              <a:t>Test cartridge</a:t>
            </a:r>
          </a:p>
          <a:p>
            <a:pPr lvl="1"/>
            <a:r>
              <a:rPr lang="en-US" dirty="0"/>
              <a:t>Swab</a:t>
            </a:r>
          </a:p>
          <a:p>
            <a:pPr lvl="1"/>
            <a:r>
              <a:rPr lang="en-US" dirty="0"/>
              <a:t>Timer</a:t>
            </a:r>
          </a:p>
          <a:p>
            <a:pPr lvl="1"/>
            <a:r>
              <a:rPr lang="en-US" dirty="0"/>
              <a:t>Bin</a:t>
            </a:r>
          </a:p>
          <a:p>
            <a:pPr lvl="1"/>
            <a:r>
              <a:rPr lang="en-US" dirty="0"/>
              <a:t>Results certificate</a:t>
            </a:r>
          </a:p>
          <a:p>
            <a:r>
              <a:rPr lang="en-US" dirty="0"/>
              <a:t>Pre-label test tubes and cartridges with participant information (i.e.. Name or initials and DOB)</a:t>
            </a:r>
          </a:p>
          <a:p>
            <a:pPr lvl="1"/>
            <a:r>
              <a:rPr lang="en-US" dirty="0"/>
              <a:t>Two labels are ideal. One for extraction tube, one for test cartridge/device</a:t>
            </a:r>
          </a:p>
          <a:p>
            <a:r>
              <a:rPr lang="en-US" dirty="0"/>
              <a:t>Record the name of person being tested and store the record in a safe, secure location (P drive)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5921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0D10-F18F-4AAB-B0E3-02427897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steps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DF177-69B5-4F65-AC23-A5A9CC2D2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instructions of the rapid test kit</a:t>
            </a:r>
          </a:p>
          <a:p>
            <a:r>
              <a:rPr lang="en-US" dirty="0"/>
              <a:t>Ensure full PPE is worn</a:t>
            </a:r>
          </a:p>
          <a:p>
            <a:r>
              <a:rPr lang="en-US" dirty="0"/>
              <a:t>Collect all the supplies for running the test</a:t>
            </a:r>
          </a:p>
          <a:p>
            <a:r>
              <a:rPr lang="en-US" dirty="0"/>
              <a:t>Allow all components to come to room temperature (15-30</a:t>
            </a:r>
            <a:r>
              <a:rPr lang="en-US" baseline="30000" dirty="0"/>
              <a:t>o</a:t>
            </a:r>
            <a:r>
              <a:rPr lang="en-US" dirty="0"/>
              <a:t>C) prior to use</a:t>
            </a:r>
          </a:p>
          <a:p>
            <a:r>
              <a:rPr lang="en-US" dirty="0"/>
              <a:t>Check expiry date on the back of the test device/cartridge and assure the pouch has not been damaged or tampered with.</a:t>
            </a:r>
          </a:p>
          <a:p>
            <a:r>
              <a:rPr lang="en-US" dirty="0"/>
              <a:t>Remove test device from the pouch just before testing</a:t>
            </a:r>
          </a:p>
          <a:p>
            <a:r>
              <a:rPr lang="en-US" dirty="0"/>
              <a:t>Place test device on a flat surface and write or affix label with 2 identifiers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4275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7564D-3E3E-4726-9B26-9362E2B03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Nasal Sample Collection</a:t>
            </a:r>
            <a:endParaRPr lang="en-CA" dirty="0"/>
          </a:p>
        </p:txBody>
      </p:sp>
      <p:pic>
        <p:nvPicPr>
          <p:cNvPr id="5" name="Content Placeholder 4" descr="Graphical user interface, diagram, text&#10;&#10;Description automatically generated with medium confidence">
            <a:extLst>
              <a:ext uri="{FF2B5EF4-FFF2-40B4-BE49-F238E27FC236}">
                <a16:creationId xmlns:a16="http://schemas.microsoft.com/office/drawing/2014/main" id="{0435B733-7C6F-4CB4-AD9C-D1DB16E230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72" y="1024778"/>
            <a:ext cx="8714056" cy="5642351"/>
          </a:xfrm>
        </p:spPr>
      </p:pic>
    </p:spTree>
    <p:extLst>
      <p:ext uri="{BB962C8B-B14F-4D97-AF65-F5344CB8AC3E}">
        <p14:creationId xmlns:p14="http://schemas.microsoft.com/office/powerpoint/2010/main" val="3231451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5B0E-1156-4DD1-8D72-6A4ABD97B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Administering the Test</a:t>
            </a:r>
            <a:endParaRPr lang="en-CA" dirty="0"/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98F7C0D3-5496-4AC3-8938-3BA7C9965E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55" y="1295689"/>
            <a:ext cx="6995766" cy="4328535"/>
          </a:xfrm>
        </p:spPr>
      </p:pic>
    </p:spTree>
    <p:extLst>
      <p:ext uri="{BB962C8B-B14F-4D97-AF65-F5344CB8AC3E}">
        <p14:creationId xmlns:p14="http://schemas.microsoft.com/office/powerpoint/2010/main" val="10518315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29BB-FEAB-439E-BC95-953754BB9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 testing workflow</a:t>
            </a:r>
            <a:endParaRPr lang="en-CA" dirty="0"/>
          </a:p>
        </p:txBody>
      </p:sp>
      <p:pic>
        <p:nvPicPr>
          <p:cNvPr id="7" name="Content Placeholder 6" descr="Text&#10;&#10;Description automatically generated">
            <a:extLst>
              <a:ext uri="{FF2B5EF4-FFF2-40B4-BE49-F238E27FC236}">
                <a16:creationId xmlns:a16="http://schemas.microsoft.com/office/drawing/2014/main" id="{EC686F60-3232-4D19-AE7B-FB9AF73B7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41" y="910791"/>
            <a:ext cx="5767318" cy="5707932"/>
          </a:xfrm>
        </p:spPr>
      </p:pic>
    </p:spTree>
    <p:extLst>
      <p:ext uri="{BB962C8B-B14F-4D97-AF65-F5344CB8AC3E}">
        <p14:creationId xmlns:p14="http://schemas.microsoft.com/office/powerpoint/2010/main" val="234009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50CA-0022-4D00-8D93-0FE3931E9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ED83C-4311-4DA7-BC52-5A9EF4FD9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and eligibility of rapid antigen screening</a:t>
            </a:r>
          </a:p>
          <a:p>
            <a:r>
              <a:rPr lang="en-US" dirty="0"/>
              <a:t>Frequency and results of rapid antigen screening</a:t>
            </a:r>
          </a:p>
          <a:p>
            <a:r>
              <a:rPr lang="en-US" dirty="0"/>
              <a:t>How to order and store the BD Veritor COVID-19 Rapid Test Supplies</a:t>
            </a:r>
          </a:p>
          <a:p>
            <a:r>
              <a:rPr lang="en-US" dirty="0"/>
              <a:t>Steps to set up a Rapid Test Area</a:t>
            </a:r>
          </a:p>
          <a:p>
            <a:r>
              <a:rPr lang="en-US" dirty="0"/>
              <a:t>How to use the BD Veritor Plus Analyzer</a:t>
            </a:r>
          </a:p>
          <a:p>
            <a:pPr lvl="1"/>
            <a:r>
              <a:rPr lang="en-US" dirty="0"/>
              <a:t>Test preparation, sample collection, test procedure, results interpretation, and quality control</a:t>
            </a:r>
          </a:p>
          <a:p>
            <a:r>
              <a:rPr lang="en-US" dirty="0"/>
              <a:t>How to report and document results</a:t>
            </a:r>
          </a:p>
          <a:p>
            <a:r>
              <a:rPr lang="en-US" dirty="0"/>
              <a:t>Limitations of BD Veritor rapid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045E22-566F-4704-913F-605C2D33D6BC}"/>
              </a:ext>
            </a:extLst>
          </p:cNvPr>
          <p:cNvSpPr txBox="1"/>
          <p:nvPr/>
        </p:nvSpPr>
        <p:spPr>
          <a:xfrm>
            <a:off x="2485748" y="5868140"/>
            <a:ext cx="842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presentation was adapted for Safehaven using BD Veritor Education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3464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9684-51D2-4F9B-8C0B-21D5857A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results</a:t>
            </a:r>
            <a:endParaRPr lang="en-CA" dirty="0"/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EF2737D-2B95-4888-9EDC-3E92D0EEF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835" y="1632295"/>
            <a:ext cx="8320206" cy="3655322"/>
          </a:xfrm>
        </p:spPr>
      </p:pic>
    </p:spTree>
    <p:extLst>
      <p:ext uri="{BB962C8B-B14F-4D97-AF65-F5344CB8AC3E}">
        <p14:creationId xmlns:p14="http://schemas.microsoft.com/office/powerpoint/2010/main" val="3730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B7184-C577-4667-BB43-593CEA5F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Preliminary Positive Results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D1D4-1608-4091-BCF6-FF5C21232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results must be communicated in a confidential manner. </a:t>
            </a:r>
          </a:p>
          <a:p>
            <a:r>
              <a:rPr lang="en-US" dirty="0"/>
              <a:t>Staff must take steps to maintain confidentiality of the results. </a:t>
            </a:r>
          </a:p>
          <a:p>
            <a:r>
              <a:rPr lang="en-US" dirty="0"/>
              <a:t>Leadership must be notified of a preliminary positive result.</a:t>
            </a:r>
          </a:p>
          <a:p>
            <a:r>
              <a:rPr lang="en-US" dirty="0"/>
              <a:t>Staff must obtain a PCR test at a rapid assessment center on same day.</a:t>
            </a:r>
          </a:p>
          <a:p>
            <a:r>
              <a:rPr lang="en-US" dirty="0"/>
              <a:t>Staff must be sent home to self-isolate and await instructions for Public Health.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46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AB85D-4DBC-4D4C-BF54-2DB8A3D58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FA3D3-B08D-4D87-920E-12D247498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Positive Results</a:t>
            </a:r>
          </a:p>
          <a:p>
            <a:pPr lvl="1"/>
            <a:r>
              <a:rPr lang="en-US" dirty="0"/>
              <a:t>Rapid antigen testing is considered preliminary. Each positive rapid antigen test must be followed up with a confirmatory PCR laboratory test.</a:t>
            </a:r>
          </a:p>
          <a:p>
            <a:r>
              <a:rPr lang="en-CA" dirty="0"/>
              <a:t>Negative Results</a:t>
            </a:r>
          </a:p>
          <a:p>
            <a:pPr lvl="1"/>
            <a:r>
              <a:rPr lang="en-CA" dirty="0"/>
              <a:t>Is only applicable if the individual being tested has no symptoms and no known exposures to COVID-19</a:t>
            </a:r>
          </a:p>
          <a:p>
            <a:pPr lvl="1"/>
            <a:r>
              <a:rPr lang="en-CA" dirty="0"/>
              <a:t>Individuals should be counselled that the result is negative, and a false negative is possible.</a:t>
            </a:r>
          </a:p>
          <a:p>
            <a:pPr lvl="1"/>
            <a:r>
              <a:rPr lang="en-CA" dirty="0"/>
              <a:t>Individuals should be directed to continue to follow infection prevention and control measures.</a:t>
            </a:r>
          </a:p>
        </p:txBody>
      </p:sp>
    </p:spTree>
    <p:extLst>
      <p:ext uri="{BB962C8B-B14F-4D97-AF65-F5344CB8AC3E}">
        <p14:creationId xmlns:p14="http://schemas.microsoft.com/office/powerpoint/2010/main" val="134516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44F2-ADF0-4AB4-8251-A4E919C8D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Noteworthy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8CAF8-9674-4E20-B6B4-0CC8910EA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station should be cleaned and sectioned off prior to beginning testing</a:t>
            </a:r>
          </a:p>
          <a:p>
            <a:r>
              <a:rPr lang="en-US" dirty="0"/>
              <a:t>DO NOT move the test device until the test is complete</a:t>
            </a:r>
          </a:p>
          <a:p>
            <a:r>
              <a:rPr lang="en-US" dirty="0"/>
              <a:t>Clean up any spillage with a disinfectant wipe</a:t>
            </a:r>
          </a:p>
          <a:p>
            <a:r>
              <a:rPr lang="en-US" dirty="0"/>
              <a:t>Change gloves after handling each extraction tube</a:t>
            </a:r>
          </a:p>
          <a:p>
            <a:r>
              <a:rPr lang="en-US" dirty="0"/>
              <a:t>Frequent squeezing of the extraction tube can cause strain (sore fingers), take turns with other staff to reduce strain if possible.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8507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0B6A-47EA-4FB7-92FE-C3F351380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59FC4-90D9-4E4F-85D9-560F742F1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A01D9167-04A3-42CB-99CF-B948051B4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95" y="1284086"/>
            <a:ext cx="10721009" cy="462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58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C29B-F5B6-470F-A55A-A09D904B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AEA6A-40FE-4716-B967-4A4C38C27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Prepare all test components before specimen collection</a:t>
            </a:r>
          </a:p>
          <a:p>
            <a:r>
              <a:rPr lang="en-US" dirty="0"/>
              <a:t>Always wear PPE including gloves when handling specimens</a:t>
            </a:r>
          </a:p>
          <a:p>
            <a:r>
              <a:rPr lang="en-US" dirty="0"/>
              <a:t>Ensure the correct amount of buffer is added to the extraction tube</a:t>
            </a:r>
          </a:p>
          <a:p>
            <a:r>
              <a:rPr lang="en-US" dirty="0"/>
              <a:t>Test devices are single use only</a:t>
            </a:r>
          </a:p>
          <a:p>
            <a:r>
              <a:rPr lang="en-US" dirty="0"/>
              <a:t>Treat all specimens as </a:t>
            </a:r>
            <a:r>
              <a:rPr lang="en-US" b="1" dirty="0"/>
              <a:t>potentially infectious samples</a:t>
            </a:r>
          </a:p>
          <a:p>
            <a:r>
              <a:rPr lang="en-US" dirty="0"/>
              <a:t>Discard all items into appropriate biohazard containers</a:t>
            </a:r>
          </a:p>
          <a:p>
            <a:r>
              <a:rPr lang="en-US" dirty="0"/>
              <a:t>Do not mix components of the test kits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7121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442F1-8086-4168-A846-590F48D41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Lastly…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4E63F-372B-4A9E-B237-71F4A8E7B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 antigen testing is used for </a:t>
            </a:r>
            <a:r>
              <a:rPr lang="en-US" b="1" dirty="0"/>
              <a:t>screening purposes only</a:t>
            </a:r>
            <a:r>
              <a:rPr lang="en-US" dirty="0"/>
              <a:t> and should NOT be used for diagnosis of acute COVID-19 infection</a:t>
            </a:r>
          </a:p>
          <a:p>
            <a:r>
              <a:rPr lang="en-US" dirty="0"/>
              <a:t>Testing does not prevent someone from getting COVID-19</a:t>
            </a:r>
          </a:p>
          <a:p>
            <a:r>
              <a:rPr lang="en-US" dirty="0"/>
              <a:t>Rapid antigen testing can be thought of as an additional screening tool</a:t>
            </a:r>
          </a:p>
          <a:p>
            <a:r>
              <a:rPr lang="en-US" dirty="0"/>
              <a:t>Rapid antigen screening does not replace public health measures such as symptom screening, physical distancing, masking and hand hygiene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31839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E9E8E4-7D77-41E0-93E5-EE374B680A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017" y="2330449"/>
            <a:ext cx="6215270" cy="3889375"/>
          </a:xfrm>
        </p:spPr>
        <p:txBody>
          <a:bodyPr/>
          <a:lstStyle/>
          <a:p>
            <a:r>
              <a:rPr lang="en-US" dirty="0"/>
              <a:t>Questions?</a:t>
            </a:r>
          </a:p>
          <a:p>
            <a:endParaRPr lang="en-US" dirty="0"/>
          </a:p>
          <a:p>
            <a:r>
              <a:rPr lang="en-US" dirty="0"/>
              <a:t>Email us at:</a:t>
            </a:r>
          </a:p>
          <a:p>
            <a:r>
              <a:rPr lang="en-US" dirty="0"/>
              <a:t>Ipac-torontoregion@safehaven.to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C0A7E-9C59-4178-BE88-ACD7716D2A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190248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1F66-7BBA-4719-AAC1-58904BEF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test is detecting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2312A-728B-4A3D-8B8C-411138F8C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vitro diagnostic rapid test for qualitative detection of SARS-CoV-2 antigen (Ag)</a:t>
            </a:r>
          </a:p>
          <a:p>
            <a:r>
              <a:rPr lang="en-US" dirty="0"/>
              <a:t>Detects nucleocapsid protein inside the SARS-CoV-2 virus</a:t>
            </a:r>
            <a:endParaRPr lang="en-CA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9E7D6B64-AD73-4C92-B362-1C915C7A46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675" y="2749187"/>
            <a:ext cx="7240650" cy="318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86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D871-24E8-44F3-9D61-31F671C47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B039C-D6B6-4AAE-94B1-5A3F6333D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screen for potentially contagious individuals within 15 minutes</a:t>
            </a:r>
          </a:p>
          <a:p>
            <a:r>
              <a:rPr lang="en-US" dirty="0"/>
              <a:t>Should only be used on individuals who are asymptomatic</a:t>
            </a:r>
          </a:p>
          <a:p>
            <a:r>
              <a:rPr lang="en-US" dirty="0"/>
              <a:t>Should only be used to enhance screening processes already in place</a:t>
            </a:r>
          </a:p>
          <a:p>
            <a:r>
              <a:rPr lang="en-US" dirty="0"/>
              <a:t>Should NOT be used to diagnosis COVID-19 infection</a:t>
            </a:r>
          </a:p>
          <a:p>
            <a:pPr lvl="1"/>
            <a:r>
              <a:rPr lang="en-US" dirty="0"/>
              <a:t>Test in preliminary only</a:t>
            </a:r>
          </a:p>
          <a:p>
            <a:r>
              <a:rPr lang="en-US" dirty="0"/>
              <a:t>Individuals who are symptomatic require PCR testing from a healthcare provider, an assessment centre, or participating community lab.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9127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EEEA-7312-4DAF-8BAB-E28BB95B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Eligibility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73312-BFD4-44F1-8E04-EE15CFE17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Asymptomatic individuals who have passed entry screening</a:t>
            </a:r>
          </a:p>
          <a:p>
            <a:pPr lvl="1"/>
            <a:r>
              <a:rPr lang="en-US" dirty="0"/>
              <a:t>Staff, visitors, volunteers, students, contractors, agency staff, AND clients</a:t>
            </a:r>
          </a:p>
          <a:p>
            <a:r>
              <a:rPr lang="en-US" dirty="0"/>
              <a:t>Can only be used in areas which are not deemed in outbreak</a:t>
            </a:r>
          </a:p>
          <a:p>
            <a:r>
              <a:rPr lang="en-US" dirty="0"/>
              <a:t>Individuals who have previously been infected with and recovered from COVID-19 should NOT undergo repeat testing/antigen screening – these individuals get an exemption from routine </a:t>
            </a:r>
            <a:r>
              <a:rPr lang="en-US"/>
              <a:t>rapid testing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129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0B620-4752-4926-8C5A-FEBAB48F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9C56D-32DA-4D9C-BE25-36AE17D0E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testing of all Safehaven clients</a:t>
            </a:r>
          </a:p>
          <a:p>
            <a:r>
              <a:rPr lang="en-US" dirty="0"/>
              <a:t>Used as surveillance to support external partners on their staff and clients are subject to testing on the day we are requested on site.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5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2713-E638-4144-8170-F85E86E1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B9D8A-FE0B-44BE-9940-4615F8C5B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positive result </a:t>
            </a:r>
            <a:r>
              <a:rPr lang="en-US" dirty="0"/>
              <a:t>on a rapid antigen test is considered a “preliminary positive” </a:t>
            </a:r>
          </a:p>
          <a:p>
            <a:pPr lvl="1"/>
            <a:r>
              <a:rPr lang="en-US" b="1" dirty="0"/>
              <a:t>Every preliminary positive must be followed up with a confirmatory PCR test.</a:t>
            </a:r>
          </a:p>
          <a:p>
            <a:pPr lvl="1"/>
            <a:r>
              <a:rPr lang="en-US" b="1" dirty="0"/>
              <a:t>Public health unit must be notified.</a:t>
            </a:r>
          </a:p>
          <a:p>
            <a:pPr lvl="1"/>
            <a:r>
              <a:rPr lang="en-US" b="1" dirty="0"/>
              <a:t>Individual must be sent home to self-isolate and instructed to seek confirmatory testing </a:t>
            </a:r>
          </a:p>
        </p:txBody>
      </p:sp>
    </p:spTree>
    <p:extLst>
      <p:ext uri="{BB962C8B-B14F-4D97-AF65-F5344CB8AC3E}">
        <p14:creationId xmlns:p14="http://schemas.microsoft.com/office/powerpoint/2010/main" val="1309244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8B72-308D-45C9-AF22-F108CE3F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CF623-28A3-4CB9-A5CE-583DCC9BE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negative result</a:t>
            </a:r>
            <a:r>
              <a:rPr lang="en-US" dirty="0"/>
              <a:t> on a rapid antigen test is only applicable if the individual who has been tested is asymptomatic with no known exposures to COVID-19</a:t>
            </a:r>
          </a:p>
          <a:p>
            <a:pPr lvl="1"/>
            <a:r>
              <a:rPr lang="en-US" b="1" dirty="0"/>
              <a:t>Individuals must be counselled that the result is negative and a false negative is possible.</a:t>
            </a:r>
          </a:p>
          <a:p>
            <a:pPr lvl="1"/>
            <a:r>
              <a:rPr lang="en-US" b="1" dirty="0"/>
              <a:t>Individuals should be instructed to continue following public health guidelines and infection prevention and control measures. </a:t>
            </a:r>
            <a:endParaRPr lang="en-CA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2801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BF6E-3733-4436-BA56-315AC3AA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83E66-008F-4005-85F6-E93296854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TBD – Will be online portal through MCCSS</a:t>
            </a:r>
          </a:p>
          <a:p>
            <a:r>
              <a:rPr lang="en-US" dirty="0"/>
              <a:t>Instructions to come from Ministry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66098374"/>
      </p:ext>
    </p:extLst>
  </p:cSld>
  <p:clrMapOvr>
    <a:masterClrMapping/>
  </p:clrMapOvr>
</p:sld>
</file>

<file path=ppt/theme/theme1.xml><?xml version="1.0" encoding="utf-8"?>
<a:theme xmlns:a="http://schemas.openxmlformats.org/drawingml/2006/main" name="Safehaven">
  <a:themeElements>
    <a:clrScheme name="Safehaven">
      <a:dk1>
        <a:sysClr val="windowText" lastClr="000000"/>
      </a:dk1>
      <a:lt1>
        <a:sysClr val="window" lastClr="FFFFFF"/>
      </a:lt1>
      <a:dk2>
        <a:srgbClr val="54595F"/>
      </a:dk2>
      <a:lt2>
        <a:srgbClr val="7A7A7A"/>
      </a:lt2>
      <a:accent1>
        <a:srgbClr val="6EC1E4"/>
      </a:accent1>
      <a:accent2>
        <a:srgbClr val="61CE70"/>
      </a:accent2>
      <a:accent3>
        <a:srgbClr val="4054B2"/>
      </a:accent3>
      <a:accent4>
        <a:srgbClr val="23A455"/>
      </a:accent4>
      <a:accent5>
        <a:srgbClr val="66FCF1"/>
      </a:accent5>
      <a:accent6>
        <a:srgbClr val="54595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haven.potx" id="{85920C2C-C245-42DE-B734-EB49093E3587}" vid="{D8DCC279-9F80-46BE-B40A-1B7D5197FB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Safehaven</Template>
  <TotalTime>419</TotalTime>
  <Words>1618</Words>
  <Application>Microsoft Office PowerPoint</Application>
  <PresentationFormat>Widescreen</PresentationFormat>
  <Paragraphs>178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arial</vt:lpstr>
      <vt:lpstr>Calibri</vt:lpstr>
      <vt:lpstr>Calibri Light</vt:lpstr>
      <vt:lpstr>Safehaven</vt:lpstr>
      <vt:lpstr>BD Veritor Plus Analyzer </vt:lpstr>
      <vt:lpstr>Objectives</vt:lpstr>
      <vt:lpstr>What the test is detecting</vt:lpstr>
      <vt:lpstr>Purpose</vt:lpstr>
      <vt:lpstr>Eligibility</vt:lpstr>
      <vt:lpstr>Frequency</vt:lpstr>
      <vt:lpstr>Results</vt:lpstr>
      <vt:lpstr>Results</vt:lpstr>
      <vt:lpstr>Ordering</vt:lpstr>
      <vt:lpstr>Storage</vt:lpstr>
      <vt:lpstr>BD Veritor Kit Contents</vt:lpstr>
      <vt:lpstr>Who can perform the test?</vt:lpstr>
      <vt:lpstr>Setting up for Rapid Testing</vt:lpstr>
      <vt:lpstr>Conducting Quality Control Before Testing</vt:lpstr>
      <vt:lpstr>Test Preparation</vt:lpstr>
      <vt:lpstr>Detailed steps</vt:lpstr>
      <vt:lpstr>Deep Nasal Sample Collection</vt:lpstr>
      <vt:lpstr>Administering the Test</vt:lpstr>
      <vt:lpstr>Batch testing workflow</vt:lpstr>
      <vt:lpstr>Interpreting the results</vt:lpstr>
      <vt:lpstr>Communicating Preliminary Positive Results</vt:lpstr>
      <vt:lpstr>Results</vt:lpstr>
      <vt:lpstr>Noteworthy</vt:lpstr>
      <vt:lpstr>Documentation</vt:lpstr>
      <vt:lpstr>Remember</vt:lpstr>
      <vt:lpstr>Lastly…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PanBio Rapid Testing</dc:title>
  <dc:creator>Adam Walser</dc:creator>
  <cp:lastModifiedBy>Laurie Thomas</cp:lastModifiedBy>
  <cp:revision>12</cp:revision>
  <dcterms:created xsi:type="dcterms:W3CDTF">2021-02-25T14:16:28Z</dcterms:created>
  <dcterms:modified xsi:type="dcterms:W3CDTF">2021-05-05T13:48:03Z</dcterms:modified>
</cp:coreProperties>
</file>