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7"/>
  </p:notesMasterIdLst>
  <p:sldIdLst>
    <p:sldId id="256" r:id="rId5"/>
    <p:sldId id="271" r:id="rId6"/>
    <p:sldId id="293" r:id="rId7"/>
    <p:sldId id="262" r:id="rId8"/>
    <p:sldId id="294" r:id="rId9"/>
    <p:sldId id="296" r:id="rId10"/>
    <p:sldId id="297" r:id="rId11"/>
    <p:sldId id="298" r:id="rId12"/>
    <p:sldId id="299" r:id="rId13"/>
    <p:sldId id="300" r:id="rId14"/>
    <p:sldId id="302" r:id="rId15"/>
    <p:sldId id="309" r:id="rId16"/>
    <p:sldId id="303" r:id="rId17"/>
    <p:sldId id="304" r:id="rId18"/>
    <p:sldId id="305" r:id="rId19"/>
    <p:sldId id="306" r:id="rId20"/>
    <p:sldId id="307" r:id="rId21"/>
    <p:sldId id="308" r:id="rId22"/>
    <p:sldId id="292" r:id="rId23"/>
    <p:sldId id="264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82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image" Target="../media/image4.png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image" Target="../media/image4.png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Vaccine was primarily tested on Caucasian population.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Thoughts that the Vaccine was Rushed.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dirty="0"/>
            <a:t>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dirty="0"/>
            <a:t>Vaccine was primarily tested on Caucasian population.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dirty="0"/>
            <a:t>Thoughts that the Vaccine was Rushed.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FBA3-AD93-445F-960A-25788CF9A111}" type="datetimeFigureOut">
              <a:rPr lang="en-CA" smtClean="0"/>
              <a:t>2021-03-03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CB6B-4055-4DF5-9B30-639923229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6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12:01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54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12:05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INCREASINGLY THESE PAPERS HAVE BEEN DISTRIBUTED ACROSS THE PROVINCIAL NETWORK AND MADE AVAILBLE ON THE REAL EXCHANGE VIRTUAL SITE HOSTED BY COMMUNITY LIVING ESSEX.</a:t>
            </a:r>
          </a:p>
          <a:p>
            <a:endParaRPr lang="en-US" sz="1200" dirty="0"/>
          </a:p>
          <a:p>
            <a:pPr fontAlgn="base"/>
            <a:r>
              <a:rPr lang="en-CA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XCHANGE IS A LIBRARY OF RESOURCES HAS BEEN COMPILED FROM DS SECTOR AGENCIES BY THE PROVINCIAL NETWORK ON DEVELOPMENTAL SERVICES TO ASSIST YOU IN RESPONDING TO THE COVID-19 PANDEMIC THROUGH INFORMATION SHARING AND KNOWLEDGE TRANSFER.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WEBINAR SERIES IS A TESTAMENT TO THAT WORK ETHIC AND COLLABORATIVE SPIRIT.</a:t>
            </a:r>
          </a:p>
          <a:p>
            <a:endParaRPr lang="en-US" sz="1200" dirty="0"/>
          </a:p>
          <a:p>
            <a:r>
              <a:rPr lang="en-US" sz="1200" dirty="0"/>
              <a:t>IN PRODUCING THIS SERIES, I WOULD LIKE TO THANK GEORGIE VINCENT, MIA TREMBLAY AND YOU JAMES OF COMMUNITY LIVING TORONTO AND ALSO OF THE SPPI PROJECT MANAGEMENT OFFICE; AND JEANETTE MACLEAN SENIOR CONSULTANT, OCCUPATIONAL HEALTH AND SAFETY, HEATHER DAWSON SENIOR MANAGER, QUALITY ASSURANCE FOR THIS IPAC ASSESSING PRACTICES THEY ARE GOING TO SHARE WITH ALL OF US TODAY.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37C2E-DF44-A046-BB78-CACA6B96B6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8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12:04 Bryan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531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53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DCF6C-D596-4DBA-8032-D02A016195D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2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4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32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60C6-8B15-D145-9812-70D53A8A439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ability.ca/" TargetMode="External"/><Relationship Id="rId2" Type="http://schemas.openxmlformats.org/officeDocument/2006/relationships/hyperlink" Target="https://realxchange.communitylivingessex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Mlongo@reena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www.ama-assn.org%2Fdelivering-care%2Fpublic-health%2Fcovid-19-vaccine-hesitancy-10-tips-talking-patients&amp;data=04%7C01%7CLThomas%40safehaven.to%7C28d9a3d9fa574232a5bf08d8da75c5a8%7Cbf3fd4a03acd46b9b331c16ec287ed85%7C0%7C0%7C637499546667188303%7CUnknown%7CTWFpbGZsb3d8eyJWIjoiMC4wLjAwMDAiLCJQIjoiV2luMzIiLCJBTiI6Ik1haWwiLCJXVCI6Mn0%3D%7C1000&amp;sdata=RTkicZZBVY0hFbQPk%2FPhyfD9XBCcVSETzImFk%2Br%2F6Y8%3D&amp;reserved=0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960B-3992-F846-9805-868B13E7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1421672"/>
            <a:ext cx="8288032" cy="1985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Provincial Network 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COVID-19 Vaccine Work Group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35-A331-654E-AB91-CA9D4B65C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39" y="57230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Hosted by the Sector Pandemic Planning Initiative (SPPI)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9" y="2192868"/>
            <a:ext cx="7755212" cy="3062199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4FA663-1C92-4C6E-81E1-E9040916F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" r="2538" b="-1"/>
          <a:stretch/>
        </p:blipFill>
        <p:spPr>
          <a:xfrm>
            <a:off x="8128692" y="5427744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46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FE32-3EA8-417A-80EB-CEB47C01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33" y="286603"/>
            <a:ext cx="10058400" cy="787357"/>
          </a:xfrm>
        </p:spPr>
        <p:txBody>
          <a:bodyPr/>
          <a:lstStyle/>
          <a:p>
            <a:r>
              <a:rPr lang="en-CA" dirty="0"/>
              <a:t>Factors Impacting Vaccination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906E8D2-F717-4EAE-9DD0-4122F899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2" y="1145680"/>
            <a:ext cx="9126373" cy="5320024"/>
          </a:xfrm>
        </p:spPr>
      </p:pic>
    </p:spTree>
    <p:extLst>
      <p:ext uri="{BB962C8B-B14F-4D97-AF65-F5344CB8AC3E}">
        <p14:creationId xmlns:p14="http://schemas.microsoft.com/office/powerpoint/2010/main" val="104978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492" y="212756"/>
            <a:ext cx="10515600" cy="9364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COVID-19 Rapid Antigen Testing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256" y="1621366"/>
            <a:ext cx="9297317" cy="5429430"/>
          </a:xfrm>
        </p:spPr>
        <p:txBody>
          <a:bodyPr>
            <a:normAutofit/>
          </a:bodyPr>
          <a:lstStyle/>
          <a:p>
            <a:r>
              <a:rPr lang="en-US" b="1" dirty="0" smtClean="0"/>
              <a:t>Expression of interest in Rapid Antigen Testing has been issued by </a:t>
            </a:r>
            <a:r>
              <a:rPr lang="en-US" b="1" dirty="0" smtClean="0"/>
              <a:t>MCCSS</a:t>
            </a:r>
          </a:p>
          <a:p>
            <a:endParaRPr lang="en-US" b="1" dirty="0" smtClean="0"/>
          </a:p>
          <a:p>
            <a:r>
              <a:rPr lang="en-US" b="1" dirty="0" smtClean="0"/>
              <a:t>2 types of rapid antigen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BD </a:t>
            </a:r>
            <a:r>
              <a:rPr lang="en-US" sz="1800" dirty="0" err="1" smtClean="0"/>
              <a:t>Veritor</a:t>
            </a:r>
            <a:r>
              <a:rPr lang="en-US" sz="1800" dirty="0" smtClean="0"/>
              <a:t> (uses a hand-held analyzer unit – about the size of a Sony Walkman – for those who know what they are!)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Abbot </a:t>
            </a:r>
            <a:r>
              <a:rPr lang="en-US" sz="1800" dirty="0" err="1" smtClean="0"/>
              <a:t>PanBio</a:t>
            </a:r>
            <a:r>
              <a:rPr lang="en-US" sz="1800" dirty="0" smtClean="0"/>
              <a:t> (no analyzer required</a:t>
            </a:r>
            <a:r>
              <a:rPr lang="en-US" sz="1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b="1" dirty="0" smtClean="0"/>
              <a:t>Benefits of rapid antigen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Results are available within 15 minutes of test being performed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Mobility – tests can be transported and performed at a variety of locations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Tests (nasal swabs) can be performed by unregulated staff (DSW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796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COVID-19 Rapid Antigen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Potential uses of rapid antigen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Staff at beginning of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Supported individuals accessing in-person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Visitors</a:t>
            </a:r>
          </a:p>
          <a:p>
            <a:r>
              <a:rPr lang="en-US" b="1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Positive rapid antigen tests need to have a confirmatory follow-up PCR test (</a:t>
            </a:r>
            <a:r>
              <a:rPr lang="en-US" sz="1800" b="1" dirty="0"/>
              <a:t>must</a:t>
            </a:r>
            <a:r>
              <a:rPr lang="en-US" sz="1800" dirty="0"/>
              <a:t> be performed by a regulated health professional)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Rapid Antigen Test false positive rate &lt;1%</a:t>
            </a:r>
          </a:p>
          <a:p>
            <a:r>
              <a:rPr lang="en-US" b="1" dirty="0"/>
              <a:t>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Option to participate in parallel Rapid Antigen/PCR testing research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213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Priority &amp; Advocacy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97447"/>
            <a:ext cx="9447168" cy="50236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Members: </a:t>
            </a:r>
            <a:r>
              <a:rPr lang="en-US" sz="7200" dirty="0"/>
              <a:t>Lorrie Heffernan, Chris Beasley,  Eugene Versteeg (M), </a:t>
            </a:r>
            <a:r>
              <a:rPr lang="en-US" sz="7200" dirty="0" err="1"/>
              <a:t>Yona</a:t>
            </a:r>
            <a:r>
              <a:rPr lang="en-US" sz="7200" dirty="0"/>
              <a:t> </a:t>
            </a:r>
            <a:r>
              <a:rPr lang="en-US" sz="7200" dirty="0" err="1"/>
              <a:t>Lunsky</a:t>
            </a:r>
            <a:r>
              <a:rPr lang="en-US" sz="7200" dirty="0"/>
              <a:t>, Marwah Younis Damani, Gina St. Amour </a:t>
            </a:r>
          </a:p>
          <a:p>
            <a:pPr>
              <a:lnSpc>
                <a:spcPct val="120000"/>
              </a:lnSpc>
            </a:pPr>
            <a:endParaRPr lang="en-US" sz="5600" dirty="0"/>
          </a:p>
          <a:p>
            <a:pPr marL="0" indent="0">
              <a:buNone/>
            </a:pPr>
            <a:r>
              <a:rPr lang="en-US" sz="7200" b="1" dirty="0"/>
              <a:t>Update: </a:t>
            </a:r>
          </a:p>
          <a:p>
            <a:r>
              <a:rPr lang="en-US" sz="7200" dirty="0"/>
              <a:t>Government Engagement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/>
              <a:t>Sent letter to Minister of Health (Christine Elliott) and copied Minister of MCCSS (Todd Smith)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/>
              <a:t>Sent letter to Min </a:t>
            </a:r>
            <a:r>
              <a:rPr lang="en-US" sz="7200" dirty="0" smtClean="0"/>
              <a:t>MCCSS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 smtClean="0"/>
              <a:t>Speaking </a:t>
            </a:r>
            <a:r>
              <a:rPr lang="en-US" sz="7200" dirty="0"/>
              <a:t>notes of key messages to org leaders for discussions with MPPs and local Public </a:t>
            </a:r>
            <a:r>
              <a:rPr lang="en-US" sz="7200" dirty="0" smtClean="0"/>
              <a:t>Health (available)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 smtClean="0"/>
              <a:t>Agency </a:t>
            </a:r>
            <a:r>
              <a:rPr lang="en-US" sz="7200" dirty="0"/>
              <a:t>Prioritization Survey (from Ottawa)</a:t>
            </a:r>
          </a:p>
          <a:p>
            <a:endParaRPr lang="en-CA" dirty="0"/>
          </a:p>
          <a:p>
            <a:pPr marL="0" indent="0">
              <a:buNone/>
            </a:pPr>
            <a:r>
              <a:rPr lang="en-US" sz="7200" b="1" dirty="0" smtClean="0"/>
              <a:t>Next </a:t>
            </a:r>
            <a:r>
              <a:rPr lang="en-US" sz="7200" b="1" dirty="0"/>
              <a:t>Steps: </a:t>
            </a:r>
            <a:endParaRPr lang="en-US" sz="7200" b="1" dirty="0" smtClean="0"/>
          </a:p>
          <a:p>
            <a:r>
              <a:rPr lang="en-US" sz="7200" dirty="0" smtClean="0"/>
              <a:t>Correspondence to Dr. Williams, Ontario’s Chief Medical Officer of Health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691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279"/>
            <a:ext cx="8596668" cy="734458"/>
          </a:xfrm>
        </p:spPr>
        <p:txBody>
          <a:bodyPr/>
          <a:lstStyle/>
          <a:p>
            <a:r>
              <a:rPr lang="en-US" dirty="0" smtClean="0"/>
              <a:t>Vaccine Distribution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6" y="1225611"/>
            <a:ext cx="9966520" cy="60363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chemeClr val="tx1"/>
                </a:solidFill>
              </a:rPr>
              <a:t>Members</a:t>
            </a:r>
            <a:r>
              <a:rPr lang="en-US" sz="3800" dirty="0">
                <a:solidFill>
                  <a:schemeClr val="tx1"/>
                </a:solidFill>
              </a:rPr>
              <a:t>: </a:t>
            </a:r>
          </a:p>
          <a:p>
            <a:r>
              <a:rPr lang="en-US" sz="3800" dirty="0">
                <a:solidFill>
                  <a:schemeClr val="tx1"/>
                </a:solidFill>
              </a:rPr>
              <a:t>Susan Bisaillon, Alastair Lamb and Sandy Stemp</a:t>
            </a:r>
          </a:p>
          <a:p>
            <a:pPr marL="0" indent="0"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r>
              <a:rPr lang="en-US" sz="45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Vaccine </a:t>
            </a:r>
            <a:r>
              <a:rPr lang="en-US" sz="4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Readiness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Consents for Clients and Staff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Local Clinics – Province announced </a:t>
            </a:r>
            <a:r>
              <a:rPr lang="en-US" sz="4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</a:t>
            </a: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450 clinics – finding this out locally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Collaboration is Key - Public Health Collaboration local Primary Care Physician </a:t>
            </a:r>
            <a:r>
              <a:rPr lang="en-US" sz="4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Nurses, Pharmacy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Completion of Templates and entering clients into COVax database as needed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Agency Determining – who can travel to clinics / hospitals – staff and </a:t>
            </a:r>
            <a:r>
              <a:rPr lang="en-US" sz="4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clients who need </a:t>
            </a: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on-site vaccination in care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Education on Vaccine – Type of Vaccine, potential side effects, addressing vaccine hesitancy issue  and addressing cultural barriers 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Ensuring you are working with OPRs, Sils and other vulnerable agencies to ensure everyone is part of the vaccine plan</a:t>
            </a:r>
          </a:p>
          <a:p>
            <a:pPr lvl="1">
              <a:buFont typeface="+mj-lt"/>
              <a:buAutoNum type="arabicPeriod"/>
            </a:pPr>
            <a:r>
              <a:rPr lang="en-US" sz="4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date, we have received information on Regional leads for IPAC and Public Health with the exception of 5 areas! THANKS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2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Distribution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6" y="1296633"/>
            <a:ext cx="9721048" cy="533548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sz="3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Education</a:t>
            </a:r>
          </a:p>
          <a:p>
            <a:pPr lvl="1"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Critical Success factor for Achieving Vaccine Percentage Rates</a:t>
            </a:r>
          </a:p>
          <a:p>
            <a:pPr lvl="1"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 of Vaccine - Potential Side Effect,</a:t>
            </a:r>
          </a:p>
          <a:p>
            <a:pPr lvl="1"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Addressing Vaccine Hesitancy Issues and Barriers along with Cultural Nuances</a:t>
            </a:r>
          </a:p>
          <a:p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System Issues for Vaccine Distribution</a:t>
            </a:r>
          </a:p>
          <a:p>
            <a:pPr lvl="1"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Regional Differences from Areas of the Province Based on Vaccine Availability </a:t>
            </a:r>
          </a:p>
          <a:p>
            <a:pPr lvl="1">
              <a:buFont typeface="+mj-lt"/>
              <a:buAutoNum type="arabicPeriod"/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Connection with PH Units, OHTs and Hospital Hubs are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critical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ensuring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your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staff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clients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have a Solid Plan for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obtaining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vaccine</a:t>
            </a:r>
            <a:endParaRPr lang="en-US" sz="33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99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2" y="132204"/>
            <a:ext cx="10018713" cy="1079652"/>
          </a:xfrm>
        </p:spPr>
        <p:txBody>
          <a:bodyPr>
            <a:normAutofit/>
          </a:bodyPr>
          <a:lstStyle/>
          <a:p>
            <a:r>
              <a:rPr lang="en-CA" dirty="0"/>
              <a:t>York Region </a:t>
            </a:r>
            <a:r>
              <a:rPr lang="en-CA" dirty="0" smtClean="0"/>
              <a:t>Example: Process </a:t>
            </a:r>
            <a:r>
              <a:rPr lang="en-CA" dirty="0"/>
              <a:t>at a Glance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12" y="1211856"/>
            <a:ext cx="10018713" cy="6142696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1287C3"/>
                </a:solidFill>
              </a:rPr>
              <a:t>Clear considerations</a:t>
            </a:r>
            <a:r>
              <a:rPr lang="en-CA" dirty="0" smtClean="0"/>
              <a:t>– number of doses and clients </a:t>
            </a:r>
            <a:endParaRPr lang="en-CA" dirty="0" smtClean="0"/>
          </a:p>
          <a:p>
            <a:endParaRPr lang="en-CA" sz="1000" dirty="0" smtClean="0"/>
          </a:p>
          <a:p>
            <a:r>
              <a:rPr lang="en-CA" b="1" dirty="0" smtClean="0">
                <a:solidFill>
                  <a:srgbClr val="1287C3"/>
                </a:solidFill>
              </a:rPr>
              <a:t>Worked closely </a:t>
            </a:r>
            <a:r>
              <a:rPr lang="en-CA" dirty="0" smtClean="0"/>
              <a:t>with PH leads as the voice of our sector and propose creative solutions; seeking approval from York Region task force.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Communicated</a:t>
            </a:r>
            <a:r>
              <a:rPr lang="en-CA" dirty="0" smtClean="0"/>
              <a:t> </a:t>
            </a:r>
            <a:r>
              <a:rPr lang="en-CA" dirty="0" smtClean="0"/>
              <a:t>openly and ongoing with agency leads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Prioritized </a:t>
            </a:r>
            <a:r>
              <a:rPr lang="en-CA" b="1" dirty="0" smtClean="0">
                <a:solidFill>
                  <a:srgbClr val="1287C3"/>
                </a:solidFill>
              </a:rPr>
              <a:t>sites </a:t>
            </a:r>
            <a:r>
              <a:rPr lang="en-CA" dirty="0" smtClean="0"/>
              <a:t>with clients who could </a:t>
            </a:r>
            <a:r>
              <a:rPr lang="en-CA" u="sng" dirty="0" smtClean="0"/>
              <a:t>not</a:t>
            </a:r>
            <a:r>
              <a:rPr lang="en-CA" dirty="0" smtClean="0"/>
              <a:t> safely go to a hospital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Transported </a:t>
            </a:r>
            <a:r>
              <a:rPr lang="en-CA" b="1" dirty="0" smtClean="0">
                <a:solidFill>
                  <a:srgbClr val="1287C3"/>
                </a:solidFill>
              </a:rPr>
              <a:t>clients </a:t>
            </a:r>
            <a:r>
              <a:rPr lang="en-CA" dirty="0" smtClean="0"/>
              <a:t>to nearby sister sites; extra doses offered to staff (15%)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Mapped </a:t>
            </a:r>
            <a:r>
              <a:rPr lang="en-CA" b="1" dirty="0" smtClean="0">
                <a:solidFill>
                  <a:srgbClr val="1287C3"/>
                </a:solidFill>
              </a:rPr>
              <a:t>out </a:t>
            </a:r>
            <a:r>
              <a:rPr lang="en-CA" dirty="0" smtClean="0"/>
              <a:t>sites geographically to stream-line EMS schedule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Ensured </a:t>
            </a:r>
            <a:r>
              <a:rPr lang="en-CA" b="1" dirty="0" smtClean="0">
                <a:solidFill>
                  <a:srgbClr val="1287C3"/>
                </a:solidFill>
              </a:rPr>
              <a:t>documentation </a:t>
            </a:r>
            <a:r>
              <a:rPr lang="en-CA" dirty="0" smtClean="0"/>
              <a:t>was prepared and submitted accordingly</a:t>
            </a:r>
          </a:p>
          <a:p>
            <a:endParaRPr lang="en-CA" sz="1000" b="1" dirty="0" smtClean="0">
              <a:solidFill>
                <a:srgbClr val="1287C3"/>
              </a:solidFill>
            </a:endParaRPr>
          </a:p>
          <a:p>
            <a:r>
              <a:rPr lang="en-CA" b="1" dirty="0" smtClean="0">
                <a:solidFill>
                  <a:srgbClr val="1287C3"/>
                </a:solidFill>
              </a:rPr>
              <a:t>Connected</a:t>
            </a:r>
            <a:r>
              <a:rPr lang="en-CA" dirty="0" smtClean="0"/>
              <a:t> </a:t>
            </a:r>
            <a:r>
              <a:rPr lang="en-CA" dirty="0" smtClean="0"/>
              <a:t>with hospital lead to align with their internal processes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73118" y="60715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215" y="1350127"/>
            <a:ext cx="4621163" cy="4904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6568" y="1371222"/>
            <a:ext cx="10018713" cy="3124201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solidFill>
                  <a:srgbClr val="1287C3"/>
                </a:solidFill>
              </a:rPr>
              <a:t>12</a:t>
            </a:r>
            <a:r>
              <a:rPr lang="en-CA" sz="3000" dirty="0" smtClean="0"/>
              <a:t> Agencies</a:t>
            </a:r>
          </a:p>
          <a:p>
            <a:r>
              <a:rPr lang="en-CA" sz="3000" b="1" dirty="0" smtClean="0">
                <a:solidFill>
                  <a:srgbClr val="1287C3"/>
                </a:solidFill>
              </a:rPr>
              <a:t>5</a:t>
            </a:r>
            <a:r>
              <a:rPr lang="en-CA" sz="3000" dirty="0" smtClean="0"/>
              <a:t> OPRs</a:t>
            </a:r>
          </a:p>
          <a:p>
            <a:r>
              <a:rPr lang="en-CA" sz="3000" b="1" dirty="0" smtClean="0">
                <a:solidFill>
                  <a:srgbClr val="1287C3"/>
                </a:solidFill>
              </a:rPr>
              <a:t>360</a:t>
            </a:r>
            <a:r>
              <a:rPr lang="en-CA" sz="3000" dirty="0" smtClean="0"/>
              <a:t> clients vaccinated on-site</a:t>
            </a:r>
          </a:p>
          <a:p>
            <a:r>
              <a:rPr lang="en-CA" sz="3000" b="1" dirty="0" smtClean="0">
                <a:solidFill>
                  <a:srgbClr val="1287C3"/>
                </a:solidFill>
              </a:rPr>
              <a:t>340</a:t>
            </a:r>
            <a:r>
              <a:rPr lang="en-CA" sz="3000" dirty="0" smtClean="0"/>
              <a:t> clients vaccinated at</a:t>
            </a:r>
            <a:br>
              <a:rPr lang="en-CA" sz="3000" dirty="0" smtClean="0"/>
            </a:br>
            <a:r>
              <a:rPr lang="en-CA" sz="3000" dirty="0" smtClean="0"/>
              <a:t>  the hospital</a:t>
            </a:r>
          </a:p>
        </p:txBody>
      </p:sp>
      <p:sp>
        <p:nvSpPr>
          <p:cNvPr id="13" name="4-Point Star 12"/>
          <p:cNvSpPr/>
          <p:nvPr/>
        </p:nvSpPr>
        <p:spPr>
          <a:xfrm>
            <a:off x="9433711" y="2933323"/>
            <a:ext cx="244443" cy="289711"/>
          </a:xfrm>
          <a:prstGeom prst="star4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8929735" y="4235513"/>
            <a:ext cx="244443" cy="289711"/>
          </a:xfrm>
          <a:prstGeom prst="star4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0" y="206859"/>
            <a:ext cx="906553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00" y="313137"/>
            <a:ext cx="10018713" cy="1108040"/>
          </a:xfrm>
        </p:spPr>
        <p:txBody>
          <a:bodyPr>
            <a:normAutofit/>
          </a:bodyPr>
          <a:lstStyle/>
          <a:p>
            <a:r>
              <a:rPr lang="en-CA" dirty="0"/>
              <a:t>Lessons 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3" y="1452482"/>
            <a:ext cx="8766920" cy="4588879"/>
          </a:xfrm>
        </p:spPr>
        <p:txBody>
          <a:bodyPr>
            <a:normAutofit fontScale="92500" lnSpcReduction="10000"/>
          </a:bodyPr>
          <a:lstStyle/>
          <a:p>
            <a:r>
              <a:rPr lang="en-CA" sz="2100" b="1" dirty="0" smtClean="0">
                <a:solidFill>
                  <a:srgbClr val="1287C3"/>
                </a:solidFill>
              </a:rPr>
              <a:t>Readiness</a:t>
            </a:r>
            <a:r>
              <a:rPr lang="en-CA" sz="2100" dirty="0" smtClean="0"/>
              <a:t> is key– things will happen </a:t>
            </a:r>
            <a:r>
              <a:rPr lang="en-CA" sz="2100" dirty="0" smtClean="0"/>
              <a:t>fast</a:t>
            </a:r>
          </a:p>
          <a:p>
            <a:endParaRPr lang="en-CA" sz="1400" dirty="0" smtClean="0"/>
          </a:p>
          <a:p>
            <a:r>
              <a:rPr lang="en-CA" sz="2100" b="1" dirty="0" smtClean="0">
                <a:solidFill>
                  <a:srgbClr val="1287C3"/>
                </a:solidFill>
              </a:rPr>
              <a:t>Prepare</a:t>
            </a:r>
            <a:r>
              <a:rPr lang="en-CA" sz="2100" dirty="0" smtClean="0"/>
              <a:t> </a:t>
            </a:r>
            <a:r>
              <a:rPr lang="en-CA" sz="2100" dirty="0" err="1" smtClean="0"/>
              <a:t>CoVAX</a:t>
            </a:r>
            <a:r>
              <a:rPr lang="en-CA" sz="2100" dirty="0" smtClean="0"/>
              <a:t> template in advance streamlines the process</a:t>
            </a:r>
          </a:p>
          <a:p>
            <a:endParaRPr lang="en-CA" sz="1400" b="1" dirty="0" smtClean="0">
              <a:solidFill>
                <a:srgbClr val="1287C3"/>
              </a:solidFill>
            </a:endParaRPr>
          </a:p>
          <a:p>
            <a:r>
              <a:rPr lang="en-CA" sz="2100" b="1" dirty="0" smtClean="0">
                <a:solidFill>
                  <a:srgbClr val="1287C3"/>
                </a:solidFill>
              </a:rPr>
              <a:t>Identify</a:t>
            </a:r>
            <a:r>
              <a:rPr lang="en-CA" sz="2100" dirty="0" smtClean="0"/>
              <a:t> </a:t>
            </a:r>
            <a:r>
              <a:rPr lang="en-CA" sz="2100" dirty="0" smtClean="0"/>
              <a:t>clients who can and can not go to an off-site clinic</a:t>
            </a:r>
          </a:p>
          <a:p>
            <a:endParaRPr lang="en-CA" sz="1400" b="1" dirty="0" smtClean="0">
              <a:solidFill>
                <a:srgbClr val="1287C3"/>
              </a:solidFill>
            </a:endParaRPr>
          </a:p>
          <a:p>
            <a:r>
              <a:rPr lang="en-CA" sz="2100" b="1" dirty="0" smtClean="0">
                <a:solidFill>
                  <a:srgbClr val="1287C3"/>
                </a:solidFill>
              </a:rPr>
              <a:t>Connect</a:t>
            </a:r>
            <a:r>
              <a:rPr lang="en-CA" sz="2100" dirty="0" smtClean="0"/>
              <a:t> </a:t>
            </a:r>
            <a:r>
              <a:rPr lang="en-CA" sz="2100" dirty="0" smtClean="0"/>
              <a:t>with other agencies and OPRs– high level of communication</a:t>
            </a:r>
          </a:p>
          <a:p>
            <a:endParaRPr lang="en-CA" sz="1300" b="1" dirty="0" smtClean="0">
              <a:solidFill>
                <a:srgbClr val="1287C3"/>
              </a:solidFill>
            </a:endParaRPr>
          </a:p>
          <a:p>
            <a:r>
              <a:rPr lang="en-CA" sz="2100" b="1" dirty="0" smtClean="0">
                <a:solidFill>
                  <a:srgbClr val="1287C3"/>
                </a:solidFill>
              </a:rPr>
              <a:t>Develop</a:t>
            </a:r>
            <a:r>
              <a:rPr lang="en-CA" sz="2100" dirty="0" smtClean="0"/>
              <a:t> </a:t>
            </a:r>
            <a:r>
              <a:rPr lang="en-CA" sz="2100" dirty="0" smtClean="0"/>
              <a:t>regional plan will help everyone involved</a:t>
            </a:r>
          </a:p>
          <a:p>
            <a:endParaRPr lang="en-CA" sz="1300" b="1" dirty="0" smtClean="0">
              <a:solidFill>
                <a:srgbClr val="1287C3"/>
              </a:solidFill>
            </a:endParaRPr>
          </a:p>
          <a:p>
            <a:r>
              <a:rPr lang="en-CA" sz="2100" b="1" dirty="0" smtClean="0">
                <a:solidFill>
                  <a:srgbClr val="1287C3"/>
                </a:solidFill>
              </a:rPr>
              <a:t>Think</a:t>
            </a:r>
            <a:r>
              <a:rPr lang="en-CA" sz="2100" dirty="0" smtClean="0"/>
              <a:t> </a:t>
            </a:r>
            <a:r>
              <a:rPr lang="en-CA" sz="2100" dirty="0"/>
              <a:t>creatively and collectively</a:t>
            </a:r>
          </a:p>
          <a:p>
            <a:endParaRPr lang="en-CA" sz="1300" b="1" dirty="0" smtClean="0">
              <a:solidFill>
                <a:srgbClr val="1287C3"/>
              </a:solidFill>
            </a:endParaRPr>
          </a:p>
          <a:p>
            <a:r>
              <a:rPr lang="en-CA" sz="2100" b="1" dirty="0" smtClean="0">
                <a:solidFill>
                  <a:srgbClr val="1287C3"/>
                </a:solidFill>
              </a:rPr>
              <a:t>Work</a:t>
            </a:r>
            <a:r>
              <a:rPr lang="en-CA" sz="2100" dirty="0" smtClean="0"/>
              <a:t> </a:t>
            </a:r>
            <a:r>
              <a:rPr lang="en-CA" sz="2100" dirty="0" smtClean="0"/>
              <a:t>with what you have at that moment and be flexible to pivot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Remarks with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70338"/>
            <a:ext cx="8409709" cy="4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4"/>
            <a:ext cx="8596668" cy="116604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0655"/>
            <a:ext cx="8596668" cy="54874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/>
              <a:t>Welcome – James </a:t>
            </a:r>
            <a:r>
              <a:rPr lang="en-US" sz="2600" dirty="0" smtClean="0"/>
              <a:t>Janeiro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Introduction to PN Vaccine work group – Bryan </a:t>
            </a:r>
            <a:r>
              <a:rPr lang="en-US" sz="2600" dirty="0" smtClean="0"/>
              <a:t>Keshen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Special Guest – Rupert Gordon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Education</a:t>
            </a:r>
            <a:r>
              <a:rPr lang="en-US" sz="2400" dirty="0"/>
              <a:t>, Consent &amp; Promotion – Laurie </a:t>
            </a:r>
            <a:r>
              <a:rPr lang="en-US" sz="2400" dirty="0" smtClean="0"/>
              <a:t>Thomas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Rapid Testing – Alastair Lamb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Priority </a:t>
            </a:r>
            <a:r>
              <a:rPr lang="en-US" sz="2400" dirty="0"/>
              <a:t>and Advocacy – Eugene </a:t>
            </a:r>
            <a:r>
              <a:rPr lang="en-US" sz="2400" dirty="0" smtClean="0"/>
              <a:t>Versteeg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Distribution </a:t>
            </a:r>
            <a:r>
              <a:rPr lang="en-US" sz="2400" dirty="0"/>
              <a:t>– Susan </a:t>
            </a:r>
            <a:r>
              <a:rPr lang="en-US" sz="2400" dirty="0" err="1" smtClean="0"/>
              <a:t>Bisaillion</a:t>
            </a:r>
            <a:r>
              <a:rPr lang="en-US" sz="2400" dirty="0" smtClean="0"/>
              <a:t>, Sandy Stemp &amp; Tony Caiazzo</a:t>
            </a:r>
            <a:endParaRPr lang="en-US" sz="2400" dirty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Qs </a:t>
            </a:r>
            <a:r>
              <a:rPr lang="en-US" sz="2600" dirty="0"/>
              <a:t>&amp; As – Lorrie Heffernan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8F9-65BD-47EE-B7F6-D2415860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809-EB94-44B0-AC31-386AC93F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RealXchange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2"/>
              </a:rPr>
              <a:t>https://realxchange.communitylivingessex.org/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indent="-285750"/>
            <a:r>
              <a:rPr lang="en-CA" dirty="0" err="1"/>
              <a:t>ConnectABILITY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3"/>
              </a:rPr>
              <a:t>https://connectability.ca/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30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A9A5-A164-A74D-B5A5-845F3638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3340-3FDC-2B46-8F77-CA29A62B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 Longo, Health Services Lead @ </a:t>
            </a:r>
            <a:r>
              <a:rPr lang="en-US" dirty="0" err="1"/>
              <a:t>Reena</a:t>
            </a:r>
            <a:endParaRPr lang="en-US" dirty="0"/>
          </a:p>
          <a:p>
            <a:r>
              <a:rPr lang="en-US" dirty="0">
                <a:hlinkClick r:id="rId2"/>
              </a:rPr>
              <a:t>Mlongo@reena.org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6" y="2564780"/>
            <a:ext cx="4373810" cy="3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5" y="591016"/>
            <a:ext cx="8274309" cy="5555608"/>
          </a:xfrm>
        </p:spPr>
      </p:pic>
    </p:spTree>
    <p:extLst>
      <p:ext uri="{BB962C8B-B14F-4D97-AF65-F5344CB8AC3E}">
        <p14:creationId xmlns:p14="http://schemas.microsoft.com/office/powerpoint/2010/main" val="34571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5"/>
            <a:ext cx="8965429" cy="11660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SPPI: Sector Pandemic Planning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" y="1567006"/>
            <a:ext cx="8596668" cy="4621440"/>
          </a:xfrm>
        </p:spPr>
        <p:txBody>
          <a:bodyPr>
            <a:noAutofit/>
          </a:bodyPr>
          <a:lstStyle/>
          <a:p>
            <a:r>
              <a:rPr lang="en-US" dirty="0"/>
              <a:t>Established in March 2020, by the Toronto Developmental Service Alliance and Service Providers Committee, to enable collaborations across Toronto agencies in responding to the Pandemic.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Chaired by Ursula </a:t>
            </a:r>
            <a:r>
              <a:rPr lang="en-US" dirty="0" err="1"/>
              <a:t>Rehdner</a:t>
            </a:r>
            <a:r>
              <a:rPr lang="en-US" dirty="0"/>
              <a:t>, President &amp; CEO of </a:t>
            </a:r>
            <a:r>
              <a:rPr lang="en-US" dirty="0" err="1"/>
              <a:t>Aptus</a:t>
            </a:r>
            <a:r>
              <a:rPr lang="en-US" dirty="0"/>
              <a:t> Treatment Centre for Complex Disabilities; Don Walker, Executive Director of Mary Centre of the Archdiocese of Toronto. Supported by Malcom Bernstein, Mia Tremblay and Georgie Vincent at Community Living Toronto. </a:t>
            </a:r>
          </a:p>
          <a:p>
            <a:endParaRPr lang="en-US" dirty="0"/>
          </a:p>
          <a:p>
            <a:r>
              <a:rPr lang="en-US" dirty="0"/>
              <a:t>SPPI is comprised of 40 volunteers across 19 agencies who have been working very hard to produce and distribute guidance documents on a range of topics related to the Pandemic.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Ongoing webinar series focused on resilience, reopening, and ongoing adaption to the Pandemic – NEXT </a:t>
            </a:r>
            <a:r>
              <a:rPr lang="en-US" dirty="0" smtClean="0"/>
              <a:t>SESSION: </a:t>
            </a:r>
            <a:r>
              <a:rPr lang="en-US" dirty="0" smtClean="0">
                <a:solidFill>
                  <a:schemeClr val="tx1"/>
                </a:solidFill>
              </a:rPr>
              <a:t>MAR.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@ </a:t>
            </a:r>
            <a:r>
              <a:rPr lang="en-US" dirty="0">
                <a:solidFill>
                  <a:schemeClr val="tx1"/>
                </a:solidFill>
              </a:rPr>
              <a:t>NOON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A204C43-E0CC-4272-8539-A485D4A98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" r="2538" b="-1"/>
          <a:stretch/>
        </p:blipFill>
        <p:spPr>
          <a:xfrm>
            <a:off x="9274003" y="5264906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0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4BF0-B913-41F6-9A28-3089DB0C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Provincial Network Vaccine Work </a:t>
            </a:r>
            <a:r>
              <a:rPr lang="en-CA" dirty="0" smtClean="0"/>
              <a:t>Group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637-707F-40F6-BC2A-BD2F357A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Provincial Network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Not a mandated provincial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Volunteer group to inform and engage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Does not replace decision-making authority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Ensure consistent flow of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Open dialogue with the Ministry</a:t>
            </a:r>
          </a:p>
        </p:txBody>
      </p:sp>
    </p:spTree>
    <p:extLst>
      <p:ext uri="{BB962C8B-B14F-4D97-AF65-F5344CB8AC3E}">
        <p14:creationId xmlns:p14="http://schemas.microsoft.com/office/powerpoint/2010/main" val="1475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Special Guest- Remarks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610" y="2837761"/>
            <a:ext cx="4218470" cy="3880773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/>
              <a:t>Rupert </a:t>
            </a:r>
            <a:r>
              <a:rPr lang="en-CA" sz="2800" b="1" dirty="0" smtClean="0"/>
              <a:t>Gordon</a:t>
            </a:r>
          </a:p>
          <a:p>
            <a:pPr marL="0" indent="0">
              <a:buNone/>
            </a:pPr>
            <a:r>
              <a:rPr lang="en-CA" dirty="0" smtClean="0"/>
              <a:t>Assistant Deputy Minister </a:t>
            </a:r>
          </a:p>
          <a:p>
            <a:pPr marL="0" indent="0">
              <a:buNone/>
            </a:pPr>
            <a:r>
              <a:rPr lang="en-CA" dirty="0" smtClean="0"/>
              <a:t>Community Services Division</a:t>
            </a:r>
          </a:p>
          <a:p>
            <a:pPr marL="0" indent="0">
              <a:buNone/>
            </a:pPr>
            <a:r>
              <a:rPr lang="en-CA" dirty="0" smtClean="0"/>
              <a:t>Ministry of Children, Community and Social Services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647939"/>
            <a:ext cx="4686759" cy="46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8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AEE5-63AD-4251-8064-5BA516E7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70" y="225124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What are we working on</a:t>
            </a:r>
            <a:r>
              <a:rPr lang="en-CA" sz="3200" dirty="0" smtClean="0"/>
              <a:t>?</a:t>
            </a:r>
            <a:br>
              <a:rPr lang="en-CA" sz="3200" dirty="0" smtClean="0"/>
            </a:b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BCC-7B0A-4442-9783-F40E9079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10584"/>
            <a:ext cx="8596668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Vaccine hesitancy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Results from the Vaccine Readiness Survey-Next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Increasing vaccine uptake amongst younger adults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Social Media platforms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Vaccine promotion and post-vaccine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170" y="1224385"/>
            <a:ext cx="8927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COMMITTEE MEMBERS: </a:t>
            </a:r>
            <a:r>
              <a:rPr lang="en-CA" dirty="0"/>
              <a:t>Laurie Thomas; Brian Swainson; Dean Johnson; Amanda Price; Gregory Crunican; Marwah Younis Damani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70" y="387788"/>
            <a:ext cx="540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Education Working Group</a:t>
            </a:r>
            <a:endParaRPr lang="en-CA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584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Vaccine Hesitancy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526810"/>
              </p:ext>
            </p:extLst>
          </p:nvPr>
        </p:nvGraphicFramePr>
        <p:xfrm>
          <a:off x="0" y="1669086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B5708B-A8AD-473A-A219-1A848584097B}"/>
              </a:ext>
            </a:extLst>
          </p:cNvPr>
          <p:cNvSpPr txBox="1"/>
          <p:nvPr/>
        </p:nvSpPr>
        <p:spPr>
          <a:xfrm>
            <a:off x="2381250" y="5270500"/>
            <a:ext cx="155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C93C2-6D24-4FEB-8603-13DD4ED4B751}"/>
              </a:ext>
            </a:extLst>
          </p:cNvPr>
          <p:cNvSpPr txBox="1"/>
          <p:nvPr/>
        </p:nvSpPr>
        <p:spPr>
          <a:xfrm>
            <a:off x="634618" y="4345832"/>
            <a:ext cx="22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MEDICAL MISTRUST   IN  CULTURAL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74176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3861-3D10-404B-B272-5D1A4FA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Vaccination Roadmap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574EA-B8DC-46BE-A72B-3BE01DDA7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Effects of anti-vaccine movement (Let science speak for itself).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Social media-asset or liability? (Importance of reliable resources).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Understand one another’s perspectives (Wait and see how it’s working versus getting vaccine as soon as you can).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Conspiracy theories (education and information).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Taylor your message to meet staff, client and family concerns.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Personal choice or collective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118612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02750-3E26-453C-BD64-4562898B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33" y="116602"/>
            <a:ext cx="4277428" cy="6149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516AE-3522-4DD9-9A13-F0767E8ACC94}"/>
              </a:ext>
            </a:extLst>
          </p:cNvPr>
          <p:cNvSpPr txBox="1"/>
          <p:nvPr/>
        </p:nvSpPr>
        <p:spPr>
          <a:xfrm>
            <a:off x="5633685" y="3107369"/>
            <a:ext cx="4903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https://www.ama-assn.org/delivering-care/public-health/covid-19-vaccine-hesitancy-10-tips-talking-patients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89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6058F5884ED4E95A5B05EF2EBE5FD" ma:contentTypeVersion="15" ma:contentTypeDescription="Create a new document." ma:contentTypeScope="" ma:versionID="d4405326deea7d967b4ba65d885760b2">
  <xsd:schema xmlns:xsd="http://www.w3.org/2001/XMLSchema" xmlns:xs="http://www.w3.org/2001/XMLSchema" xmlns:p="http://schemas.microsoft.com/office/2006/metadata/properties" xmlns:ns1="http://schemas.microsoft.com/sharepoint/v3" xmlns:ns3="28589e91-d8f0-4d60-8006-369ca9393b0a" xmlns:ns4="f040354f-f482-4759-877a-d8e613d912ef" targetNamespace="http://schemas.microsoft.com/office/2006/metadata/properties" ma:root="true" ma:fieldsID="fd9c13d99ef87886bed943b2a144f3a8" ns1:_="" ns3:_="" ns4:_="">
    <xsd:import namespace="http://schemas.microsoft.com/sharepoint/v3"/>
    <xsd:import namespace="28589e91-d8f0-4d60-8006-369ca9393b0a"/>
    <xsd:import namespace="f040354f-f482-4759-877a-d8e613d91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89e91-d8f0-4d60-8006-369ca9393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0354f-f482-4759-877a-d8e613d91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AA217-CD24-4BA8-B488-76D4671E2752}">
  <ds:schemaRefs>
    <ds:schemaRef ds:uri="http://purl.org/dc/elements/1.1/"/>
    <ds:schemaRef ds:uri="http://schemas.microsoft.com/office/2006/metadata/properties"/>
    <ds:schemaRef ds:uri="28589e91-d8f0-4d60-8006-369ca9393b0a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40354f-f482-4759-877a-d8e613d912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BB7E1C-2CFA-4ECE-9544-1B05CA2DC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B2C03C-6BC1-4E2C-ABD4-A921401B1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89e91-d8f0-4d60-8006-369ca9393b0a"/>
    <ds:schemaRef ds:uri="f040354f-f482-4759-877a-d8e613d91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1250</Words>
  <Application>Microsoft Office PowerPoint</Application>
  <PresentationFormat>Widescreen</PresentationFormat>
  <Paragraphs>181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Provincial Network  COVID-19 Vaccine Work Group  </vt:lpstr>
      <vt:lpstr>Agenda</vt:lpstr>
      <vt:lpstr>SPPI: Sector Pandemic Planning Initiative</vt:lpstr>
      <vt:lpstr>Provincial Network Vaccine Work Group</vt:lpstr>
      <vt:lpstr>Special Guest- Remarks</vt:lpstr>
      <vt:lpstr>What are we working on?  </vt:lpstr>
      <vt:lpstr>Vaccine Hesitancy </vt:lpstr>
      <vt:lpstr>Vaccination Roadmap for Success</vt:lpstr>
      <vt:lpstr>PowerPoint Presentation</vt:lpstr>
      <vt:lpstr>Factors Impacting Vaccination</vt:lpstr>
      <vt:lpstr>COVID-19 Rapid Antigen Testing</vt:lpstr>
      <vt:lpstr>COVID-19 Rapid Antigen Testing</vt:lpstr>
      <vt:lpstr>Priority &amp; Advocacy</vt:lpstr>
      <vt:lpstr>Vaccine Distribution</vt:lpstr>
      <vt:lpstr>Vaccine Distribution</vt:lpstr>
      <vt:lpstr>York Region Example: Process at a Glance</vt:lpstr>
      <vt:lpstr>PowerPoint Presentation</vt:lpstr>
      <vt:lpstr>Lessons Learned</vt:lpstr>
      <vt:lpstr>Closing Remarks with …</vt:lpstr>
      <vt:lpstr>Resources </vt:lpstr>
      <vt:lpstr>Connect to Working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FRAMEWORK</dc:title>
  <dc:creator>Georgie Vincent</dc:creator>
  <cp:lastModifiedBy>Mario Longo</cp:lastModifiedBy>
  <cp:revision>110</cp:revision>
  <dcterms:created xsi:type="dcterms:W3CDTF">2020-08-20T17:59:36Z</dcterms:created>
  <dcterms:modified xsi:type="dcterms:W3CDTF">2021-03-04T02:28:10Z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0x010100D156058F5884ED4E95A5B05EF2EBE5FD</vt:lpwstr>
  </property>
</Properties>
</file>