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2" r:id="rId1"/>
  </p:sldMasterIdLst>
  <p:notesMasterIdLst>
    <p:notesMasterId r:id="rId5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2" r:id="rId46"/>
    <p:sldId id="305" r:id="rId47"/>
    <p:sldId id="303" r:id="rId48"/>
    <p:sldId id="304" r:id="rId49"/>
  </p:sldIdLst>
  <p:sldSz cx="9144000" cy="5143500" type="screen16x9"/>
  <p:notesSz cx="6858000" cy="9144000"/>
  <p:embeddedFontLst>
    <p:embeddedFont>
      <p:font typeface="Century Gothic" panose="020B0502020202020204" pitchFamily="34" charset="0"/>
      <p:regular r:id="rId51"/>
      <p:bold r:id="rId52"/>
      <p:italic r:id="rId53"/>
      <p:boldItalic r:id="rId54"/>
    </p:embeddedFont>
    <p:embeddedFont>
      <p:font typeface="Roboto"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Raleway" panose="020B0604020202020204" charset="0"/>
      <p:regular r:id="rId63"/>
      <p:bold r:id="rId64"/>
      <p:italic r:id="rId65"/>
      <p:boldItalic r:id="rId66"/>
    </p:embeddedFont>
    <p:embeddedFont>
      <p:font typeface="Lato" panose="020B0604020202020204" charset="0"/>
      <p:regular r:id="rId67"/>
      <p:bold r:id="rId68"/>
      <p:italic r:id="rId69"/>
      <p:boldItalic r:id="rId70"/>
    </p:embeddedFont>
    <p:embeddedFont>
      <p:font typeface="Open Sans" panose="020B0604020202020204" charset="0"/>
      <p:regular r:id="rId71"/>
      <p:bold r:id="rId72"/>
      <p:italic r:id="rId73"/>
      <p:boldItalic r:id="rId74"/>
    </p:embeddedFont>
    <p:embeddedFont>
      <p:font typeface="Montserrat" panose="020B0604020202020204" charset="0"/>
      <p:regular r:id="rId75"/>
      <p:bold r:id="rId76"/>
      <p:italic r:id="rId77"/>
      <p:boldItalic r:id="rId78"/>
    </p:embeddedFont>
    <p:embeddedFont>
      <p:font typeface="Montserrat ExtraBold" panose="020B0604020202020204" charset="0"/>
      <p:bold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B3938-9A31-46E1-9834-F58FC7E92818}">
  <a:tblStyle styleId="{FD2B3938-9A31-46E1-9834-F58FC7E92818}"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7E7"/>
          </a:solidFill>
        </a:fill>
      </a:tcStyle>
    </a:wholeTbl>
    <a:band1H>
      <a:tcTxStyle/>
      <a:tcStyle>
        <a:tcBdr/>
        <a:fill>
          <a:solidFill>
            <a:srgbClr val="E2EFCC"/>
          </a:solidFill>
        </a:fill>
      </a:tcStyle>
    </a:band1H>
    <a:band2H>
      <a:tcTxStyle/>
      <a:tcStyle>
        <a:tcBdr/>
      </a:tcStyle>
    </a:band2H>
    <a:band1V>
      <a:tcTxStyle/>
      <a:tcStyle>
        <a:tcBdr/>
        <a:fill>
          <a:solidFill>
            <a:srgbClr val="E2EFCC"/>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C768F81-3705-4224-BA0A-4C2C169780B9}" styleName="Table_1">
    <a:wholeTbl>
      <a:tcTxStyle b="off" i="off">
        <a:font>
          <a:latin typeface="Calibri"/>
          <a:ea typeface="Calibri"/>
          <a:cs typeface="Calibri"/>
        </a:font>
        <a:srgbClr val="1A9988"/>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rgbClr val="FFFFFF"/>
      </a:tcTxStyle>
      <a:tcStyle>
        <a:tcBdr/>
        <a:fill>
          <a:solidFill>
            <a:srgbClr val="595959"/>
          </a:solidFill>
        </a:fill>
      </a:tcStyle>
    </a:lastCol>
    <a:firstCol>
      <a:tcTxStyle b="on" i="off">
        <a:font>
          <a:latin typeface="Calibri"/>
          <a:ea typeface="Calibri"/>
          <a:cs typeface="Calibri"/>
        </a:font>
        <a:srgbClr val="FFFFFF"/>
      </a:tcTxStyle>
      <a:tcStyle>
        <a:tcBdr/>
        <a:fill>
          <a:solidFill>
            <a:srgbClr val="595959"/>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95959"/>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95959"/>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0"/>
    <p:restoredTop sz="94599"/>
  </p:normalViewPr>
  <p:slideViewPr>
    <p:cSldViewPr snapToGrid="0">
      <p:cViewPr varScale="1">
        <p:scale>
          <a:sx n="114" d="100"/>
          <a:sy n="114" d="100"/>
        </p:scale>
        <p:origin x="714"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font" Target="fonts/font11.fntdata"/><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b9af3cd8a2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b9af3cd8a2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000"/>
          </a:p>
        </p:txBody>
      </p:sp>
      <p:sp>
        <p:nvSpPr>
          <p:cNvPr id="194" name="Google Shape;194;gb9af3cd8a2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703c9b401_13_1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b703c9b401_13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8464da0e8_0_7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c8464da0e8_0_7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000"/>
          </a:p>
        </p:txBody>
      </p:sp>
      <p:sp>
        <p:nvSpPr>
          <p:cNvPr id="215" name="Google Shape;215;gc8464da0e8_0_7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c74a9ed64c_1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1800">
                <a:solidFill>
                  <a:schemeClr val="dk1"/>
                </a:solidFill>
                <a:highlight>
                  <a:srgbClr val="FFFF00"/>
                </a:highlight>
                <a:latin typeface="Lato"/>
                <a:ea typeface="Lato"/>
                <a:cs typeface="Lato"/>
                <a:sym typeface="Lato"/>
              </a:rPr>
              <a:t>CHECK: Efficacy consistent across age, gender, race and ethnicity demographics</a:t>
            </a:r>
            <a:endParaRPr>
              <a:solidFill>
                <a:schemeClr val="dk1"/>
              </a:solidFill>
              <a:highlight>
                <a:srgbClr val="FFFF00"/>
              </a:highlight>
              <a:latin typeface="Lato"/>
              <a:ea typeface="Lato"/>
              <a:cs typeface="Lato"/>
              <a:sym typeface="Lato"/>
            </a:endParaRPr>
          </a:p>
          <a:p>
            <a:pPr marL="0" lvl="0" indent="0" algn="l" rtl="0">
              <a:spcBef>
                <a:spcPts val="0"/>
              </a:spcBef>
              <a:spcAft>
                <a:spcPts val="0"/>
              </a:spcAft>
              <a:buNone/>
            </a:pPr>
            <a:endParaRPr/>
          </a:p>
        </p:txBody>
      </p:sp>
      <p:sp>
        <p:nvSpPr>
          <p:cNvPr id="225" name="Google Shape;225;gc74a9ed64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c8464da0e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c8464da0e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be04a971b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be04a971b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bc6fa9c82d_5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bc6fa9c82d_5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703c9b401_13_1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anaphylaxis: other vaccines generally 1 per million</a:t>
            </a:r>
            <a:endParaRPr/>
          </a:p>
          <a:p>
            <a:pPr marL="0" lvl="0" indent="0" algn="l" rtl="0">
              <a:spcBef>
                <a:spcPts val="0"/>
              </a:spcBef>
              <a:spcAft>
                <a:spcPts val="0"/>
              </a:spcAft>
              <a:buNone/>
            </a:pPr>
            <a:r>
              <a:rPr lang="en-US"/>
              <a:t>JAMA data from USA (published Feb 12-- data from Dec 14-Jan 18): Pfizer: 4.7/million; Moderna: 2.5/million</a:t>
            </a:r>
            <a:endParaRPr/>
          </a:p>
        </p:txBody>
      </p:sp>
      <p:sp>
        <p:nvSpPr>
          <p:cNvPr id="253" name="Google Shape;253;gb703c9b401_13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c6fa9c82d_5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bc6fa9c82d_5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c6fa9c82d_5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c6fa9c82d_5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bc6fa9c82d_5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bc6fa9c82d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b703c9b401_13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b703c9b401_13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b703c9b401_13_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b703c9b401_13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703c9b401_13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b703c9b401_13_1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Experts do not yet know how long someone is protected from getting sick again after recovering from COVID-19</a:t>
            </a:r>
            <a:endParaRPr/>
          </a:p>
          <a:p>
            <a:pPr marL="0" lvl="0" indent="0" algn="l" rtl="0">
              <a:spcBef>
                <a:spcPts val="0"/>
              </a:spcBef>
              <a:spcAft>
                <a:spcPts val="0"/>
              </a:spcAft>
              <a:buNone/>
            </a:pPr>
            <a:endParaRPr/>
          </a:p>
        </p:txBody>
      </p:sp>
      <p:sp>
        <p:nvSpPr>
          <p:cNvPr id="292" name="Google Shape;292;gb703c9b401_13_1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bc6fa9c82d_5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bc6fa9c82d_5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b703c9b401_8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b703c9b401_8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c6fa9c82d_5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bc6fa9c82d_5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bc6fa9c82d_5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bc6fa9c82d_5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Moderna vaccine study was conducted in the USA and the Pfizer-BioNTech vaccine study was conducted in the USA, Argentina, Brazil, Germany, South Africa, and Turkey.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c8464da0e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c8464da0e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AstraZeneca studied in: </a:t>
            </a:r>
            <a:r>
              <a:rPr lang="en-US" sz="1150">
                <a:solidFill>
                  <a:srgbClr val="1E1E1E"/>
                </a:solidFill>
                <a:highlight>
                  <a:srgbClr val="FFFFFF"/>
                </a:highlight>
                <a:latin typeface="Lato"/>
                <a:ea typeface="Lato"/>
                <a:cs typeface="Lato"/>
                <a:sym typeface="Lato"/>
              </a:rPr>
              <a:t>UK, Brazil </a:t>
            </a:r>
            <a:endParaRPr sz="1150">
              <a:solidFill>
                <a:srgbClr val="1E1E1E"/>
              </a:solidFill>
              <a:highlight>
                <a:srgbClr val="FFFFFF"/>
              </a:highlight>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150">
              <a:solidFill>
                <a:srgbClr val="1E1E1E"/>
              </a:solidFill>
              <a:highlight>
                <a:srgbClr val="FFFFFF"/>
              </a:highlight>
              <a:latin typeface="Lato"/>
              <a:ea typeface="Lato"/>
              <a:cs typeface="Lato"/>
              <a:sym typeface="Lato"/>
            </a:endParaRPr>
          </a:p>
          <a:p>
            <a:pPr marL="0" lvl="0" indent="0" algn="just" rtl="0">
              <a:spcBef>
                <a:spcPts val="0"/>
              </a:spcBef>
              <a:spcAft>
                <a:spcPts val="0"/>
              </a:spcAft>
              <a:buClr>
                <a:schemeClr val="dk1"/>
              </a:buClr>
              <a:buSzPts val="1100"/>
              <a:buFont typeface="Arial"/>
              <a:buNone/>
            </a:pPr>
            <a:r>
              <a:rPr lang="en-US">
                <a:solidFill>
                  <a:schemeClr val="dk1"/>
                </a:solidFill>
                <a:highlight>
                  <a:srgbClr val="FFFFFF"/>
                </a:highlight>
              </a:rPr>
              <a:t>The Johnson and Johnson study took place in the USA, Brazil, South Africa as well as five other countries in Latin America (Argentina, Chile, Colombia, Peru and Mexico).</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150">
              <a:solidFill>
                <a:srgbClr val="1E1E1E"/>
              </a:solidFill>
              <a:highlight>
                <a:srgbClr val="FFFFFF"/>
              </a:highlight>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c6fa9c82d_5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c6fa9c82d_5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c6fa9c82d_5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bc6fa9c82d_5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c6fa9c82d_5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bc6fa9c82d_5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bc6fa9c82d_5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bc6fa9c82d_5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2200">
              <a:solidFill>
                <a:schemeClr val="dk1"/>
              </a:solidFill>
              <a:latin typeface="Calibri"/>
              <a:ea typeface="Calibri"/>
              <a:cs typeface="Calibri"/>
              <a:sym typeface="Calibri"/>
            </a:endParaRPr>
          </a:p>
          <a:p>
            <a:pPr marL="0" lvl="0" indent="0" algn="l" rtl="0">
              <a:spcBef>
                <a:spcPts val="60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c8464da0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c8464da0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2200">
              <a:solidFill>
                <a:schemeClr val="dk1"/>
              </a:solidFill>
              <a:latin typeface="Calibri"/>
              <a:ea typeface="Calibri"/>
              <a:cs typeface="Calibri"/>
              <a:sym typeface="Calibri"/>
            </a:endParaRPr>
          </a:p>
          <a:p>
            <a:pPr marL="0" lvl="0" indent="0" algn="l" rtl="0">
              <a:spcBef>
                <a:spcPts val="6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bc6fa9c82d_5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bc6fa9c82d_5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bc6fa9c82d_5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bc6fa9c82d_5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bc6fa9c82d_5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bc6fa9c82d_5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c6fa9c82d_5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bc6fa9c82d_5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b703c9b401_8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b703c9b401_8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bc6fa9c82d_5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bc6fa9c82d_5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ce2af83fdd_0_0:notes"/>
          <p:cNvSpPr txBox="1">
            <a:spLocks noGrp="1"/>
          </p:cNvSpPr>
          <p:nvPr>
            <p:ph type="body" idx="1"/>
          </p:nvPr>
        </p:nvSpPr>
        <p:spPr>
          <a:xfrm>
            <a:off x="685187" y="4400376"/>
            <a:ext cx="5487600" cy="3600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000">
                <a:latin typeface="Montserrat"/>
                <a:ea typeface="Montserrat"/>
                <a:cs typeface="Montserrat"/>
                <a:sym typeface="Montserrat"/>
              </a:rPr>
              <a:t>Updated Mar 29/21</a:t>
            </a:r>
            <a:endParaRPr sz="1000">
              <a:latin typeface="Montserrat"/>
              <a:ea typeface="Montserrat"/>
              <a:cs typeface="Montserrat"/>
              <a:sym typeface="Montserrat"/>
            </a:endParaRPr>
          </a:p>
          <a:p>
            <a:pPr marL="0" lvl="0" indent="0" algn="l" rtl="0">
              <a:lnSpc>
                <a:spcPct val="115000"/>
              </a:lnSpc>
              <a:spcBef>
                <a:spcPts val="0"/>
              </a:spcBef>
              <a:spcAft>
                <a:spcPts val="0"/>
              </a:spcAft>
              <a:buNone/>
            </a:pPr>
            <a:endParaRPr sz="10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1000">
                <a:latin typeface="Montserrat"/>
                <a:ea typeface="Montserrat"/>
                <a:cs typeface="Montserrat"/>
                <a:sym typeface="Montserrat"/>
              </a:rPr>
              <a:t>AZ vaccine and blood clots</a:t>
            </a:r>
            <a:endParaRPr sz="1000">
              <a:latin typeface="Montserrat"/>
              <a:ea typeface="Montserrat"/>
              <a:cs typeface="Montserrat"/>
              <a:sym typeface="Montserrat"/>
            </a:endParaRPr>
          </a:p>
          <a:p>
            <a:pPr marL="444500" lvl="0" indent="-292100" algn="l" rtl="0">
              <a:lnSpc>
                <a:spcPct val="115000"/>
              </a:lnSpc>
              <a:spcBef>
                <a:spcPts val="0"/>
              </a:spcBef>
              <a:spcAft>
                <a:spcPts val="0"/>
              </a:spcAft>
              <a:buClr>
                <a:schemeClr val="dk1"/>
              </a:buClr>
              <a:buSzPts val="1000"/>
              <a:buFont typeface="Montserrat"/>
              <a:buChar char="•"/>
            </a:pPr>
            <a:r>
              <a:rPr lang="en-US" sz="1000">
                <a:latin typeface="Montserrat"/>
                <a:ea typeface="Montserrat"/>
                <a:cs typeface="Montserrat"/>
                <a:sym typeface="Montserrat"/>
              </a:rPr>
              <a:t>There is a lower rate of blood clots among those who have had the vaccine compared to the general population. </a:t>
            </a:r>
            <a:endParaRPr sz="1000">
              <a:latin typeface="Montserrat"/>
              <a:ea typeface="Montserrat"/>
              <a:cs typeface="Montserrat"/>
              <a:sym typeface="Montserrat"/>
            </a:endParaRPr>
          </a:p>
          <a:p>
            <a:pPr marL="444500" lvl="0" indent="-292100" algn="l" rtl="0">
              <a:lnSpc>
                <a:spcPct val="115000"/>
              </a:lnSpc>
              <a:spcBef>
                <a:spcPts val="0"/>
              </a:spcBef>
              <a:spcAft>
                <a:spcPts val="0"/>
              </a:spcAft>
              <a:buClr>
                <a:schemeClr val="dk1"/>
              </a:buClr>
              <a:buSzPts val="1000"/>
              <a:buFont typeface="Montserrat"/>
              <a:buChar char="•"/>
            </a:pPr>
            <a:r>
              <a:rPr lang="en-US" sz="1000">
                <a:latin typeface="Montserrat"/>
                <a:ea typeface="Montserrat"/>
                <a:cs typeface="Montserrat"/>
                <a:sym typeface="Montserrat"/>
              </a:rPr>
              <a:t>COVID-19 infection causes blood clots at a much higher rate</a:t>
            </a:r>
            <a:endParaRPr sz="1000">
              <a:latin typeface="Montserrat"/>
              <a:ea typeface="Montserrat"/>
              <a:cs typeface="Montserrat"/>
              <a:sym typeface="Montserrat"/>
            </a:endParaRPr>
          </a:p>
          <a:p>
            <a:pPr marL="444500" lvl="0" indent="-292100" algn="l" rtl="0">
              <a:lnSpc>
                <a:spcPct val="115000"/>
              </a:lnSpc>
              <a:spcBef>
                <a:spcPts val="0"/>
              </a:spcBef>
              <a:spcAft>
                <a:spcPts val="0"/>
              </a:spcAft>
              <a:buClr>
                <a:schemeClr val="dk1"/>
              </a:buClr>
              <a:buSzPts val="1000"/>
              <a:buFont typeface="Montserrat"/>
              <a:buChar char="•"/>
            </a:pPr>
            <a:r>
              <a:rPr lang="en-US" sz="1000">
                <a:latin typeface="Montserrat"/>
                <a:ea typeface="Montserrat"/>
                <a:cs typeface="Montserrat"/>
                <a:sym typeface="Montserrat"/>
              </a:rPr>
              <a:t>The benefits of the vaccine far outweigh the risks as explained by the WHO.</a:t>
            </a:r>
            <a:endParaRPr sz="500"/>
          </a:p>
        </p:txBody>
      </p:sp>
      <p:sp>
        <p:nvSpPr>
          <p:cNvPr id="421" name="Google Shape;421;gce2af83f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c6fa9c82d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bc6fa9c82d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bc6fa9c82d_5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bc6fa9c82d_5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c8464da0e8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c8464da0e8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be392449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be392449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b703c9b401_8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b703c9b401_8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Time for Q&amp;A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be71b4945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be71b4945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b703c9b401_8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b703c9b401_8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ce2af83fdd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ce2af83fdd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ce2af83fdd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ce2af83fdd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9552843a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9552843a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9af3cd8a2_0_2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vaccine teaches your body what the COVID-19 virus looks like so your body can fight the virus if you come into contact with it.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The spike protein is found on the surface of the coronavirus. It is like an ID badge for the virus.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mRNA is like instruction sheet (like a post-it note) for making the spike protein. Once the instructions (mRNA) are inside our immune cells, the cells use them to make the spike protein. After the protein piece made, the cell breaks down the instructions and gets rid of them.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Then our cells display the spike protein. Our immune systems recognize that the protein doesn’t belong there and begin building an immune response and making antibodies. This is your body’s defense system against infections.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Now that your immune system has learnt to recognize the virus (it recognizes that spike protein, that ID badge), if you come into contact with the real virus, your immune system will attack the virus and prevent it from infecting your cells and making you sick.</a:t>
            </a:r>
            <a:endParaRPr/>
          </a:p>
          <a:p>
            <a:pPr marL="0" lvl="0" indent="0" algn="l" rtl="0">
              <a:spcBef>
                <a:spcPts val="0"/>
              </a:spcBef>
              <a:spcAft>
                <a:spcPts val="0"/>
              </a:spcAft>
              <a:buNone/>
            </a:pPr>
            <a:endParaRPr/>
          </a:p>
        </p:txBody>
      </p:sp>
      <p:sp>
        <p:nvSpPr>
          <p:cNvPr id="143" name="Google Shape;143;gb9af3cd8a2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b9af3cd8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b9af3cd8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Calibri"/>
                <a:ea typeface="Calibri"/>
                <a:cs typeface="Calibri"/>
                <a:sym typeface="Calibri"/>
              </a:rPr>
              <a:t>DNA is like our body’s instruction manual</a:t>
            </a:r>
            <a:endParaRPr sz="14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Calibri"/>
                <a:ea typeface="Calibri"/>
                <a:cs typeface="Calibri"/>
                <a:sym typeface="Calibri"/>
              </a:rPr>
              <a:t>mRNA is like a sheet of instructions that gets copied from the instruction manual</a:t>
            </a:r>
            <a:endParaRPr sz="14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Calibri"/>
                <a:ea typeface="Calibri"/>
                <a:cs typeface="Calibri"/>
                <a:sym typeface="Calibri"/>
              </a:rPr>
              <a:t>mRNA makes proteins in ribosomes—like a workshop or kitchen where you make things</a:t>
            </a:r>
            <a:endParaRPr sz="14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Calibri"/>
                <a:ea typeface="Calibri"/>
                <a:cs typeface="Calibri"/>
                <a:sym typeface="Calibri"/>
              </a:rPr>
              <a:t>The mRNA from the virus is used to make the spike protein.</a:t>
            </a:r>
            <a:endParaRPr sz="14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Calibri"/>
                <a:ea typeface="Calibri"/>
                <a:cs typeface="Calibri"/>
                <a:sym typeface="Calibri"/>
              </a:rPr>
              <a:t>It does not change DNA, which is protected in the nucleus (like the headquarters where your instruction manual is), which is far away from ribosomes (workshop/kitchen)</a:t>
            </a:r>
            <a:endParaRPr sz="14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c6fa9c82d_5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bc6fa9c82d_5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c6fa9c82d_5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c6fa9c82d_5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0"/>
        <p:cNvGrpSpPr/>
        <p:nvPr/>
      </p:nvGrpSpPr>
      <p:grpSpPr>
        <a:xfrm>
          <a:off x="0" y="0"/>
          <a:ext cx="0" cy="0"/>
          <a:chOff x="0" y="0"/>
          <a:chExt cx="0" cy="0"/>
        </a:xfrm>
      </p:grpSpPr>
      <p:grpSp>
        <p:nvGrpSpPr>
          <p:cNvPr id="71" name="Google Shape;71;p11"/>
          <p:cNvGrpSpPr/>
          <p:nvPr/>
        </p:nvGrpSpPr>
        <p:grpSpPr>
          <a:xfrm>
            <a:off x="830392" y="4169130"/>
            <a:ext cx="745763" cy="45826"/>
            <a:chOff x="4580561" y="2589004"/>
            <a:chExt cx="1064464" cy="25200"/>
          </a:xfrm>
        </p:grpSpPr>
        <p:sp>
          <p:nvSpPr>
            <p:cNvPr id="72" name="Google Shape;72;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5" name="Google Shape;75;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6" name="Google Shape;76;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645225" y="2762725"/>
            <a:ext cx="6736500" cy="11598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4400"/>
              <a:buNone/>
              <a:defRPr sz="4400">
                <a:solidFill>
                  <a:schemeClr val="dk2"/>
                </a:solidFill>
              </a:defRPr>
            </a:lvl1pPr>
            <a:lvl2pPr lvl="1" algn="l" rtl="0">
              <a:lnSpc>
                <a:spcPct val="100000"/>
              </a:lnSpc>
              <a:spcBef>
                <a:spcPts val="0"/>
              </a:spcBef>
              <a:spcAft>
                <a:spcPts val="0"/>
              </a:spcAft>
              <a:buClr>
                <a:schemeClr val="dk2"/>
              </a:buClr>
              <a:buSzPts val="4400"/>
              <a:buNone/>
              <a:defRPr sz="4400">
                <a:solidFill>
                  <a:schemeClr val="dk2"/>
                </a:solidFill>
              </a:defRPr>
            </a:lvl2pPr>
            <a:lvl3pPr lvl="2" algn="l" rtl="0">
              <a:lnSpc>
                <a:spcPct val="100000"/>
              </a:lnSpc>
              <a:spcBef>
                <a:spcPts val="0"/>
              </a:spcBef>
              <a:spcAft>
                <a:spcPts val="0"/>
              </a:spcAft>
              <a:buClr>
                <a:schemeClr val="dk2"/>
              </a:buClr>
              <a:buSzPts val="4400"/>
              <a:buNone/>
              <a:defRPr sz="4400">
                <a:solidFill>
                  <a:schemeClr val="dk2"/>
                </a:solidFill>
              </a:defRPr>
            </a:lvl3pPr>
            <a:lvl4pPr lvl="3" algn="l" rtl="0">
              <a:lnSpc>
                <a:spcPct val="100000"/>
              </a:lnSpc>
              <a:spcBef>
                <a:spcPts val="0"/>
              </a:spcBef>
              <a:spcAft>
                <a:spcPts val="0"/>
              </a:spcAft>
              <a:buClr>
                <a:schemeClr val="dk2"/>
              </a:buClr>
              <a:buSzPts val="4400"/>
              <a:buNone/>
              <a:defRPr sz="4400">
                <a:solidFill>
                  <a:schemeClr val="dk2"/>
                </a:solidFill>
              </a:defRPr>
            </a:lvl4pPr>
            <a:lvl5pPr lvl="4" algn="l" rtl="0">
              <a:lnSpc>
                <a:spcPct val="100000"/>
              </a:lnSpc>
              <a:spcBef>
                <a:spcPts val="0"/>
              </a:spcBef>
              <a:spcAft>
                <a:spcPts val="0"/>
              </a:spcAft>
              <a:buClr>
                <a:schemeClr val="dk2"/>
              </a:buClr>
              <a:buSzPts val="4400"/>
              <a:buNone/>
              <a:defRPr sz="4400">
                <a:solidFill>
                  <a:schemeClr val="dk2"/>
                </a:solidFill>
              </a:defRPr>
            </a:lvl5pPr>
            <a:lvl6pPr lvl="5" algn="l" rtl="0">
              <a:lnSpc>
                <a:spcPct val="100000"/>
              </a:lnSpc>
              <a:spcBef>
                <a:spcPts val="0"/>
              </a:spcBef>
              <a:spcAft>
                <a:spcPts val="0"/>
              </a:spcAft>
              <a:buClr>
                <a:schemeClr val="dk2"/>
              </a:buClr>
              <a:buSzPts val="4400"/>
              <a:buNone/>
              <a:defRPr sz="4400">
                <a:solidFill>
                  <a:schemeClr val="dk2"/>
                </a:solidFill>
              </a:defRPr>
            </a:lvl6pPr>
            <a:lvl7pPr lvl="6" algn="l" rtl="0">
              <a:lnSpc>
                <a:spcPct val="100000"/>
              </a:lnSpc>
              <a:spcBef>
                <a:spcPts val="0"/>
              </a:spcBef>
              <a:spcAft>
                <a:spcPts val="0"/>
              </a:spcAft>
              <a:buClr>
                <a:schemeClr val="dk2"/>
              </a:buClr>
              <a:buSzPts val="4400"/>
              <a:buNone/>
              <a:defRPr sz="4400">
                <a:solidFill>
                  <a:schemeClr val="dk2"/>
                </a:solidFill>
              </a:defRPr>
            </a:lvl7pPr>
            <a:lvl8pPr lvl="7" algn="l" rtl="0">
              <a:lnSpc>
                <a:spcPct val="100000"/>
              </a:lnSpc>
              <a:spcBef>
                <a:spcPts val="0"/>
              </a:spcBef>
              <a:spcAft>
                <a:spcPts val="0"/>
              </a:spcAft>
              <a:buClr>
                <a:schemeClr val="dk2"/>
              </a:buClr>
              <a:buSzPts val="4400"/>
              <a:buNone/>
              <a:defRPr sz="4400">
                <a:solidFill>
                  <a:schemeClr val="dk2"/>
                </a:solidFill>
              </a:defRPr>
            </a:lvl8pPr>
            <a:lvl9pPr lvl="8" algn="l" rtl="0">
              <a:lnSpc>
                <a:spcPct val="100000"/>
              </a:lnSpc>
              <a:spcBef>
                <a:spcPts val="0"/>
              </a:spcBef>
              <a:spcAft>
                <a:spcPts val="0"/>
              </a:spcAft>
              <a:buClr>
                <a:schemeClr val="dk2"/>
              </a:buClr>
              <a:buSzPts val="4400"/>
              <a:buNone/>
              <a:defRPr sz="4400">
                <a:solidFill>
                  <a:schemeClr val="dk2"/>
                </a:solidFill>
              </a:defRPr>
            </a:lvl9pPr>
          </a:lstStyle>
          <a:p>
            <a:endParaRPr/>
          </a:p>
        </p:txBody>
      </p:sp>
      <p:sp>
        <p:nvSpPr>
          <p:cNvPr id="81" name="Google Shape;81;p13"/>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3"/>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3"/>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3"/>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chemeClr val="lt2"/>
              </a:buClr>
              <a:buSzPts val="14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87" name="Google Shape;87;p14"/>
          <p:cNvSpPr txBox="1">
            <a:spLocks noGrp="1"/>
          </p:cNvSpPr>
          <p:nvPr>
            <p:ph type="body" idx="1"/>
          </p:nvPr>
        </p:nvSpPr>
        <p:spPr>
          <a:xfrm>
            <a:off x="827484" y="1539688"/>
            <a:ext cx="6709800" cy="3146700"/>
          </a:xfrm>
          <a:prstGeom prst="rect">
            <a:avLst/>
          </a:prstGeom>
          <a:noFill/>
          <a:ln>
            <a:noFill/>
          </a:ln>
        </p:spPr>
        <p:txBody>
          <a:bodyPr spcFirstLastPara="1" wrap="square" lIns="68575" tIns="34275" rIns="68575" bIns="34275" anchor="t" anchorCtr="0">
            <a:normAutofit/>
          </a:bodyPr>
          <a:lstStyle>
            <a:lvl1pPr marL="457200" lvl="0" indent="-342900" algn="l" rtl="0">
              <a:spcBef>
                <a:spcPts val="800"/>
              </a:spcBef>
              <a:spcAft>
                <a:spcPts val="0"/>
              </a:spcAft>
              <a:buSzPts val="1800"/>
              <a:buChar char="●"/>
              <a:defRPr sz="2300"/>
            </a:lvl1pPr>
            <a:lvl2pPr marL="914400" lvl="1" indent="-317500" algn="l" rtl="0">
              <a:spcBef>
                <a:spcPts val="800"/>
              </a:spcBef>
              <a:spcAft>
                <a:spcPts val="0"/>
              </a:spcAft>
              <a:buSzPts val="1400"/>
              <a:buChar char="○"/>
              <a:defRPr sz="1800"/>
            </a:lvl2pPr>
            <a:lvl3pPr marL="1371600" lvl="2" indent="-304800" algn="l" rtl="0">
              <a:spcBef>
                <a:spcPts val="800"/>
              </a:spcBef>
              <a:spcAft>
                <a:spcPts val="0"/>
              </a:spcAft>
              <a:buSzPts val="1200"/>
              <a:buChar char="■"/>
              <a:defRPr sz="1500"/>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88" name="Google Shape;88;p14"/>
          <p:cNvSpPr txBox="1">
            <a:spLocks noGrp="1"/>
          </p:cNvSpPr>
          <p:nvPr>
            <p:ph type="dt" idx="10"/>
          </p:nvPr>
        </p:nvSpPr>
        <p:spPr>
          <a:xfrm rot="5400000">
            <a:off x="7616804" y="1342951"/>
            <a:ext cx="742800" cy="228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4"/>
          <p:cNvSpPr txBox="1">
            <a:spLocks noGrp="1"/>
          </p:cNvSpPr>
          <p:nvPr>
            <p:ph type="ftr" idx="11"/>
          </p:nvPr>
        </p:nvSpPr>
        <p:spPr>
          <a:xfrm rot="5400000">
            <a:off x="6713753" y="2418900"/>
            <a:ext cx="2894700" cy="228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4"/>
          <p:cNvSpPr txBox="1">
            <a:spLocks noGrp="1"/>
          </p:cNvSpPr>
          <p:nvPr>
            <p:ph type="sldNum" idx="12"/>
          </p:nvPr>
        </p:nvSpPr>
        <p:spPr>
          <a:xfrm>
            <a:off x="7764405" y="221797"/>
            <a:ext cx="628500" cy="575700"/>
          </a:xfrm>
          <a:prstGeom prst="rect">
            <a:avLst/>
          </a:prstGeom>
          <a:noFill/>
          <a:ln>
            <a:noFill/>
          </a:ln>
        </p:spPr>
        <p:txBody>
          <a:bodyPr spcFirstLastPara="1" wrap="square" lIns="68575" tIns="34275" rIns="68575" bIns="34275" anchor="b"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5"/>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94" name="Google Shape;94;p15"/>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95" name="Google Shape;95;p15"/>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96" name="Google Shape;96;p15"/>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97" name="Google Shape;97;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98" name="Google Shape;98;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99" name="Google Shape;99;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grpSp>
        <p:nvGrpSpPr>
          <p:cNvPr id="24" name="Google Shape;24;p4"/>
          <p:cNvGrpSpPr/>
          <p:nvPr/>
        </p:nvGrpSpPr>
        <p:grpSpPr>
          <a:xfrm>
            <a:off x="830392" y="505456"/>
            <a:ext cx="745763" cy="45826"/>
            <a:chOff x="4580561" y="2589004"/>
            <a:chExt cx="1064464" cy="25200"/>
          </a:xfrm>
        </p:grpSpPr>
        <p:sp>
          <p:nvSpPr>
            <p:cNvPr id="25" name="Google Shape;25;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4"/>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8" name="Google Shape;28;p4"/>
          <p:cNvSpPr txBox="1">
            <a:spLocks noGrp="1"/>
          </p:cNvSpPr>
          <p:nvPr>
            <p:ph type="body" idx="1"/>
          </p:nvPr>
        </p:nvSpPr>
        <p:spPr>
          <a:xfrm>
            <a:off x="729450" y="1400525"/>
            <a:ext cx="7688700" cy="22611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9" name="Google Shape;2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grpSp>
        <p:nvGrpSpPr>
          <p:cNvPr id="31" name="Google Shape;31;p5"/>
          <p:cNvGrpSpPr/>
          <p:nvPr/>
        </p:nvGrpSpPr>
        <p:grpSpPr>
          <a:xfrm>
            <a:off x="830392" y="1191256"/>
            <a:ext cx="745763" cy="45826"/>
            <a:chOff x="4580561" y="2589004"/>
            <a:chExt cx="1064464" cy="25200"/>
          </a:xfrm>
        </p:grpSpPr>
        <p:sp>
          <p:nvSpPr>
            <p:cNvPr id="32" name="Google Shape;32;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5" name="Google Shape;35;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6" name="Google Shape;36;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7" name="Google Shape;37;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grpSp>
        <p:nvGrpSpPr>
          <p:cNvPr id="39" name="Google Shape;39;p6"/>
          <p:cNvGrpSpPr/>
          <p:nvPr/>
        </p:nvGrpSpPr>
        <p:grpSpPr>
          <a:xfrm>
            <a:off x="830392" y="581656"/>
            <a:ext cx="745763" cy="45826"/>
            <a:chOff x="4580561" y="2589004"/>
            <a:chExt cx="1064464" cy="25200"/>
          </a:xfrm>
        </p:grpSpPr>
        <p:sp>
          <p:nvSpPr>
            <p:cNvPr id="40" name="Google Shape;40;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6"/>
          <p:cNvSpPr txBox="1">
            <a:spLocks noGrp="1"/>
          </p:cNvSpPr>
          <p:nvPr>
            <p:ph type="title"/>
          </p:nvPr>
        </p:nvSpPr>
        <p:spPr>
          <a:xfrm>
            <a:off x="729450" y="7090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3" name="Google Shape;43;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7"/>
          <p:cNvGrpSpPr/>
          <p:nvPr/>
        </p:nvGrpSpPr>
        <p:grpSpPr>
          <a:xfrm>
            <a:off x="830392" y="1191256"/>
            <a:ext cx="745763" cy="45826"/>
            <a:chOff x="4580561" y="2589004"/>
            <a:chExt cx="1064464" cy="25200"/>
          </a:xfrm>
        </p:grpSpPr>
        <p:sp>
          <p:nvSpPr>
            <p:cNvPr id="47" name="Google Shape;47;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0" name="Google Shape;50;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 name="Google Shape;51;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2"/>
        <p:cNvGrpSpPr/>
        <p:nvPr/>
      </p:nvGrpSpPr>
      <p:grpSpPr>
        <a:xfrm>
          <a:off x="0" y="0"/>
          <a:ext cx="0" cy="0"/>
          <a:chOff x="0" y="0"/>
          <a:chExt cx="0" cy="0"/>
        </a:xfrm>
      </p:grpSpPr>
      <p:grpSp>
        <p:nvGrpSpPr>
          <p:cNvPr id="53" name="Google Shape;53;p8"/>
          <p:cNvGrpSpPr/>
          <p:nvPr/>
        </p:nvGrpSpPr>
        <p:grpSpPr>
          <a:xfrm>
            <a:off x="830392" y="4169130"/>
            <a:ext cx="745763" cy="45826"/>
            <a:chOff x="4580561" y="2589004"/>
            <a:chExt cx="1064464" cy="25200"/>
          </a:xfrm>
        </p:grpSpPr>
        <p:sp>
          <p:nvSpPr>
            <p:cNvPr id="54" name="Google Shape;54;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57" name="Google Shape;57;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9"/>
          <p:cNvGrpSpPr/>
          <p:nvPr/>
        </p:nvGrpSpPr>
        <p:grpSpPr>
          <a:xfrm>
            <a:off x="830392" y="1191256"/>
            <a:ext cx="745763" cy="45826"/>
            <a:chOff x="4580561" y="2589004"/>
            <a:chExt cx="1064464" cy="25200"/>
          </a:xfrm>
        </p:grpSpPr>
        <p:sp>
          <p:nvSpPr>
            <p:cNvPr id="61" name="Google Shape;61;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4" name="Google Shape;64;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5" name="Google Shape;65;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6" name="Google Shape;66;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69" name="Google Shape;69;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hyperlink" Target="https://creativecommons.org/licenses/by-nc/3.0/" TargetMode="External"/><Relationship Id="rId4" Type="http://schemas.openxmlformats.org/officeDocument/2006/relationships/hyperlink" Target="http://www.pngall.com/scientist-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hyperlink" Target="https://bit.ly/vaccinebulletin"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s://www.hamilton.ca/coronavirus/covid-19-vaccine-frequently-asked-questions" TargetMode="External"/><Relationship Id="rId5" Type="http://schemas.openxmlformats.org/officeDocument/2006/relationships/hyperlink" Target="https://www.toronto.ca/home/covid-19/covid-19-protect-yourself-others/covid-19-vaccines/covid-19-about-the-vaccines/" TargetMode="External"/><Relationship Id="rId4" Type="http://schemas.openxmlformats.org/officeDocument/2006/relationships/hyperlink" Target="https://www.canada.ca/en/health-canada/services/drugs-health-products/covid19-industry/drugs-vaccines-treatments/vaccines.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ctrTitle"/>
          </p:nvPr>
        </p:nvSpPr>
        <p:spPr>
          <a:xfrm>
            <a:off x="604775" y="2571750"/>
            <a:ext cx="6736500" cy="2413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ct val="100000"/>
              <a:buNone/>
            </a:pPr>
            <a:r>
              <a:rPr lang="en-US" b="1" dirty="0">
                <a:solidFill>
                  <a:schemeClr val="accent3"/>
                </a:solidFill>
              </a:rPr>
              <a:t>COVID 19</a:t>
            </a:r>
            <a:r>
              <a:rPr lang="en-US" b="1" dirty="0"/>
              <a:t> </a:t>
            </a:r>
            <a:r>
              <a:rPr lang="en-US" b="1" dirty="0">
                <a:solidFill>
                  <a:srgbClr val="F20253"/>
                </a:solidFill>
              </a:rPr>
              <a:t>Vaccine:</a:t>
            </a:r>
            <a:r>
              <a:rPr lang="en-US" b="1" dirty="0"/>
              <a:t> </a:t>
            </a:r>
            <a:endParaRPr dirty="0"/>
          </a:p>
          <a:p>
            <a:pPr marL="0" lvl="0" indent="0" algn="l" rtl="0">
              <a:lnSpc>
                <a:spcPct val="100000"/>
              </a:lnSpc>
              <a:spcBef>
                <a:spcPts val="0"/>
              </a:spcBef>
              <a:spcAft>
                <a:spcPts val="0"/>
              </a:spcAft>
              <a:buSzPct val="338461"/>
              <a:buNone/>
            </a:pPr>
            <a:r>
              <a:rPr lang="en-US" dirty="0"/>
              <a:t>What’s it all about?</a:t>
            </a:r>
            <a:r>
              <a:rPr lang="en-US" b="1" dirty="0"/>
              <a:t/>
            </a:r>
            <a:br>
              <a:rPr lang="en-US" b="1" dirty="0"/>
            </a:br>
            <a:endParaRPr sz="1300" b="1" dirty="0"/>
          </a:p>
          <a:p>
            <a:pPr marL="0" lvl="0" indent="0" algn="l" rtl="0">
              <a:lnSpc>
                <a:spcPct val="100000"/>
              </a:lnSpc>
              <a:spcBef>
                <a:spcPts val="0"/>
              </a:spcBef>
              <a:spcAft>
                <a:spcPts val="0"/>
              </a:spcAft>
              <a:buSzPct val="338461"/>
              <a:buNone/>
            </a:pPr>
            <a:endParaRPr sz="1300" dirty="0"/>
          </a:p>
          <a:p>
            <a:pPr marL="0" lvl="0" indent="0" algn="l" rtl="0">
              <a:lnSpc>
                <a:spcPct val="100000"/>
              </a:lnSpc>
              <a:spcBef>
                <a:spcPts val="0"/>
              </a:spcBef>
              <a:spcAft>
                <a:spcPts val="0"/>
              </a:spcAft>
              <a:buSzPct val="314285"/>
              <a:buNone/>
            </a:pPr>
            <a:endParaRPr sz="1400" dirty="0"/>
          </a:p>
          <a:p>
            <a:pPr marL="0" lvl="0" indent="0" algn="l" rtl="0">
              <a:lnSpc>
                <a:spcPct val="100000"/>
              </a:lnSpc>
              <a:spcBef>
                <a:spcPts val="0"/>
              </a:spcBef>
              <a:spcAft>
                <a:spcPts val="0"/>
              </a:spcAft>
              <a:buSzPct val="363303"/>
              <a:buNone/>
            </a:pPr>
            <a:endParaRPr sz="1211" i="1" dirty="0"/>
          </a:p>
        </p:txBody>
      </p:sp>
      <p:pic>
        <p:nvPicPr>
          <p:cNvPr id="105" name="Google Shape;105;p16"/>
          <p:cNvPicPr preferRelativeResize="0"/>
          <p:nvPr/>
        </p:nvPicPr>
        <p:blipFill>
          <a:blip r:embed="rId3">
            <a:alphaModFix/>
          </a:blip>
          <a:stretch>
            <a:fillRect/>
          </a:stretch>
        </p:blipFill>
        <p:spPr>
          <a:xfrm>
            <a:off x="5424875" y="314575"/>
            <a:ext cx="3326250" cy="186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729450" y="709050"/>
            <a:ext cx="7688400" cy="53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000"/>
              <a:t>Pfizer-BioNTech and Moderna </a:t>
            </a:r>
            <a:endParaRPr sz="3000"/>
          </a:p>
          <a:p>
            <a:pPr marL="0" lvl="0" indent="0" algn="l" rtl="0">
              <a:spcBef>
                <a:spcPts val="0"/>
              </a:spcBef>
              <a:spcAft>
                <a:spcPts val="0"/>
              </a:spcAft>
              <a:buClr>
                <a:schemeClr val="lt2"/>
              </a:buClr>
              <a:buSzPts val="3200"/>
              <a:buFont typeface="Century Gothic"/>
              <a:buNone/>
            </a:pPr>
            <a:r>
              <a:rPr lang="en-US" sz="3000"/>
              <a:t>Vaccine Clinical Trials (studies)</a:t>
            </a:r>
            <a:endParaRPr sz="3000"/>
          </a:p>
        </p:txBody>
      </p:sp>
      <p:graphicFrame>
        <p:nvGraphicFramePr>
          <p:cNvPr id="197" name="Google Shape;197;p26"/>
          <p:cNvGraphicFramePr/>
          <p:nvPr/>
        </p:nvGraphicFramePr>
        <p:xfrm>
          <a:off x="870310" y="2092128"/>
          <a:ext cx="7471350" cy="2607150"/>
        </p:xfrm>
        <a:graphic>
          <a:graphicData uri="http://schemas.openxmlformats.org/drawingml/2006/table">
            <a:tbl>
              <a:tblPr firstRow="1" bandRow="1">
                <a:noFill/>
                <a:tableStyleId>{FD2B3938-9A31-46E1-9834-F58FC7E92818}</a:tableStyleId>
              </a:tblPr>
              <a:tblGrid>
                <a:gridCol w="3735675">
                  <a:extLst>
                    <a:ext uri="{9D8B030D-6E8A-4147-A177-3AD203B41FA5}">
                      <a16:colId xmlns:a16="http://schemas.microsoft.com/office/drawing/2014/main" val="20000"/>
                    </a:ext>
                  </a:extLst>
                </a:gridCol>
                <a:gridCol w="3735675">
                  <a:extLst>
                    <a:ext uri="{9D8B030D-6E8A-4147-A177-3AD203B41FA5}">
                      <a16:colId xmlns:a16="http://schemas.microsoft.com/office/drawing/2014/main" val="20001"/>
                    </a:ext>
                  </a:extLst>
                </a:gridCol>
              </a:tblGrid>
              <a:tr h="532175">
                <a:tc>
                  <a:txBody>
                    <a:bodyPr/>
                    <a:lstStyle/>
                    <a:p>
                      <a:pPr marL="0" marR="0" lvl="0" indent="0" algn="ctr" rtl="0">
                        <a:spcBef>
                          <a:spcPts val="0"/>
                        </a:spcBef>
                        <a:spcAft>
                          <a:spcPts val="0"/>
                        </a:spcAft>
                        <a:buNone/>
                      </a:pPr>
                      <a:r>
                        <a:rPr lang="en-US" sz="2300" u="none" strike="noStrike" cap="none"/>
                        <a:t>Pfizer-BioNTech</a:t>
                      </a:r>
                      <a:endParaRPr sz="2300" u="none" strike="noStrike" cap="none"/>
                    </a:p>
                  </a:txBody>
                  <a:tcPr marL="68600" marR="68600" marT="34300" marB="34300">
                    <a:solidFill>
                      <a:schemeClr val="dk1"/>
                    </a:solidFill>
                  </a:tcPr>
                </a:tc>
                <a:tc>
                  <a:txBody>
                    <a:bodyPr/>
                    <a:lstStyle/>
                    <a:p>
                      <a:pPr marL="0" marR="0" lvl="0" indent="0" algn="ctr" rtl="0">
                        <a:spcBef>
                          <a:spcPts val="0"/>
                        </a:spcBef>
                        <a:spcAft>
                          <a:spcPts val="0"/>
                        </a:spcAft>
                        <a:buNone/>
                      </a:pPr>
                      <a:r>
                        <a:rPr lang="en-US" sz="2300" u="none" strike="noStrike" cap="none"/>
                        <a:t>Moderna</a:t>
                      </a:r>
                      <a:endParaRPr sz="2300" u="none" strike="noStrike" cap="none"/>
                    </a:p>
                  </a:txBody>
                  <a:tcPr marL="68600" marR="68600" marT="34300" marB="34300">
                    <a:solidFill>
                      <a:schemeClr val="dk1"/>
                    </a:solidFill>
                  </a:tcPr>
                </a:tc>
                <a:extLst>
                  <a:ext uri="{0D108BD9-81ED-4DB2-BD59-A6C34878D82A}">
                    <a16:rowId xmlns:a16="http://schemas.microsoft.com/office/drawing/2014/main" val="10000"/>
                  </a:ext>
                </a:extLst>
              </a:tr>
              <a:tr h="420950">
                <a:tc>
                  <a:txBody>
                    <a:bodyPr/>
                    <a:lstStyle/>
                    <a:p>
                      <a:pPr marL="0" marR="0" lvl="0" indent="0" algn="ctr" rtl="0">
                        <a:spcBef>
                          <a:spcPts val="0"/>
                        </a:spcBef>
                        <a:spcAft>
                          <a:spcPts val="0"/>
                        </a:spcAft>
                        <a:buNone/>
                      </a:pPr>
                      <a:r>
                        <a:rPr lang="en-US" sz="1700" b="1"/>
                        <a:t>&gt;40,000 participants</a:t>
                      </a:r>
                      <a:endParaRPr sz="1100" b="1"/>
                    </a:p>
                  </a:txBody>
                  <a:tcPr marL="68600" marR="68600" marT="34300" marB="34300"/>
                </a:tc>
                <a:tc>
                  <a:txBody>
                    <a:bodyPr/>
                    <a:lstStyle/>
                    <a:p>
                      <a:pPr marL="0" marR="0" lvl="0" indent="0" algn="ctr" rtl="0">
                        <a:spcBef>
                          <a:spcPts val="0"/>
                        </a:spcBef>
                        <a:spcAft>
                          <a:spcPts val="0"/>
                        </a:spcAft>
                        <a:buNone/>
                      </a:pPr>
                      <a:r>
                        <a:rPr lang="en-US" sz="1700" b="1"/>
                        <a:t>&gt;30,000 participants</a:t>
                      </a:r>
                      <a:endParaRPr sz="1100" b="1"/>
                    </a:p>
                  </a:txBody>
                  <a:tcPr marL="68600" marR="68600" marT="34300" marB="34300"/>
                </a:tc>
                <a:extLst>
                  <a:ext uri="{0D108BD9-81ED-4DB2-BD59-A6C34878D82A}">
                    <a16:rowId xmlns:a16="http://schemas.microsoft.com/office/drawing/2014/main" val="10001"/>
                  </a:ext>
                </a:extLst>
              </a:tr>
              <a:tr h="378300">
                <a:tc>
                  <a:txBody>
                    <a:bodyPr/>
                    <a:lstStyle/>
                    <a:p>
                      <a:pPr marL="0" marR="0" lvl="0" indent="0" algn="ctr" rtl="0">
                        <a:spcBef>
                          <a:spcPts val="0"/>
                        </a:spcBef>
                        <a:spcAft>
                          <a:spcPts val="0"/>
                        </a:spcAft>
                        <a:buNone/>
                      </a:pPr>
                      <a:r>
                        <a:rPr lang="en-US" sz="1700" b="1"/>
                        <a:t>≥ 16 years</a:t>
                      </a:r>
                      <a:endParaRPr sz="1100" b="1"/>
                    </a:p>
                  </a:txBody>
                  <a:tcPr marL="68600" marR="68600" marT="34300" marB="34300"/>
                </a:tc>
                <a:tc>
                  <a:txBody>
                    <a:bodyPr/>
                    <a:lstStyle/>
                    <a:p>
                      <a:pPr marL="0" marR="0" lvl="0" indent="0" algn="ctr" rtl="0">
                        <a:spcBef>
                          <a:spcPts val="0"/>
                        </a:spcBef>
                        <a:spcAft>
                          <a:spcPts val="0"/>
                        </a:spcAft>
                        <a:buNone/>
                      </a:pPr>
                      <a:r>
                        <a:rPr lang="en-US" sz="1700" b="1"/>
                        <a:t>≥ 18 years</a:t>
                      </a:r>
                      <a:endParaRPr sz="1100" b="1"/>
                    </a:p>
                  </a:txBody>
                  <a:tcPr marL="68600" marR="68600" marT="34300" marB="34300"/>
                </a:tc>
                <a:extLst>
                  <a:ext uri="{0D108BD9-81ED-4DB2-BD59-A6C34878D82A}">
                    <a16:rowId xmlns:a16="http://schemas.microsoft.com/office/drawing/2014/main" val="10002"/>
                  </a:ext>
                </a:extLst>
              </a:tr>
              <a:tr h="1275725">
                <a:tc>
                  <a:txBody>
                    <a:bodyPr/>
                    <a:lstStyle/>
                    <a:p>
                      <a:pPr marL="0" marR="0" lvl="0" indent="0" algn="l" rtl="0">
                        <a:spcBef>
                          <a:spcPts val="0"/>
                        </a:spcBef>
                        <a:spcAft>
                          <a:spcPts val="0"/>
                        </a:spcAft>
                        <a:buNone/>
                      </a:pPr>
                      <a:r>
                        <a:rPr lang="en-US" sz="1700" b="1"/>
                        <a:t> </a:t>
                      </a:r>
                      <a:endParaRPr sz="1700" b="1"/>
                    </a:p>
                    <a:p>
                      <a:pPr marL="0" marR="0" lvl="0" indent="0" algn="l" rtl="0">
                        <a:spcBef>
                          <a:spcPts val="0"/>
                        </a:spcBef>
                        <a:spcAft>
                          <a:spcPts val="0"/>
                        </a:spcAft>
                        <a:buNone/>
                      </a:pPr>
                      <a:endParaRPr sz="1700" b="1"/>
                    </a:p>
                    <a:p>
                      <a:pPr marL="0" marR="0" lvl="0" indent="0" algn="l" rtl="0">
                        <a:spcBef>
                          <a:spcPts val="0"/>
                        </a:spcBef>
                        <a:spcAft>
                          <a:spcPts val="0"/>
                        </a:spcAft>
                        <a:buNone/>
                      </a:pPr>
                      <a:r>
                        <a:rPr lang="en-US" sz="1700" b="1"/>
                        <a:t>                  21 days apart</a:t>
                      </a:r>
                      <a:endParaRPr sz="1100" b="1"/>
                    </a:p>
                  </a:txBody>
                  <a:tcPr marL="68600" marR="68600" marT="34300" marB="34300"/>
                </a:tc>
                <a:tc>
                  <a:txBody>
                    <a:bodyPr/>
                    <a:lstStyle/>
                    <a:p>
                      <a:pPr marL="0" marR="0" lvl="0" indent="0" algn="l" rtl="0">
                        <a:lnSpc>
                          <a:spcPct val="100000"/>
                        </a:lnSpc>
                        <a:spcBef>
                          <a:spcPts val="0"/>
                        </a:spcBef>
                        <a:spcAft>
                          <a:spcPts val="0"/>
                        </a:spcAft>
                        <a:buClr>
                          <a:schemeClr val="lt1"/>
                        </a:buClr>
                        <a:buSzPts val="1700"/>
                        <a:buFont typeface="Century Gothic"/>
                        <a:buNone/>
                      </a:pPr>
                      <a:endParaRPr sz="1700" b="1"/>
                    </a:p>
                    <a:p>
                      <a:pPr marL="0" marR="0" lvl="0" indent="0" algn="l" rtl="0">
                        <a:lnSpc>
                          <a:spcPct val="100000"/>
                        </a:lnSpc>
                        <a:spcBef>
                          <a:spcPts val="0"/>
                        </a:spcBef>
                        <a:spcAft>
                          <a:spcPts val="0"/>
                        </a:spcAft>
                        <a:buClr>
                          <a:schemeClr val="lt1"/>
                        </a:buClr>
                        <a:buSzPts val="1700"/>
                        <a:buFont typeface="Century Gothic"/>
                        <a:buNone/>
                      </a:pPr>
                      <a:endParaRPr sz="1700" b="1"/>
                    </a:p>
                    <a:p>
                      <a:pPr marL="0" marR="0" lvl="0" indent="0" algn="l" rtl="0">
                        <a:lnSpc>
                          <a:spcPct val="100000"/>
                        </a:lnSpc>
                        <a:spcBef>
                          <a:spcPts val="0"/>
                        </a:spcBef>
                        <a:spcAft>
                          <a:spcPts val="0"/>
                        </a:spcAft>
                        <a:buClr>
                          <a:schemeClr val="lt1"/>
                        </a:buClr>
                        <a:buSzPts val="1700"/>
                        <a:buFont typeface="Century Gothic"/>
                        <a:buNone/>
                      </a:pPr>
                      <a:r>
                        <a:rPr lang="en-US" sz="1700" b="1"/>
                        <a:t>                  28 days apart</a:t>
                      </a:r>
                      <a:endParaRPr sz="1100" b="1"/>
                    </a:p>
                  </a:txBody>
                  <a:tcPr marL="68600" marR="68600" marT="34300" marB="34300"/>
                </a:tc>
                <a:extLst>
                  <a:ext uri="{0D108BD9-81ED-4DB2-BD59-A6C34878D82A}">
                    <a16:rowId xmlns:a16="http://schemas.microsoft.com/office/drawing/2014/main" val="10003"/>
                  </a:ext>
                </a:extLst>
              </a:tr>
            </a:tbl>
          </a:graphicData>
        </a:graphic>
      </p:graphicFrame>
      <p:pic>
        <p:nvPicPr>
          <p:cNvPr id="198" name="Google Shape;198;p26"/>
          <p:cNvPicPr preferRelativeResize="0"/>
          <p:nvPr/>
        </p:nvPicPr>
        <p:blipFill>
          <a:blip r:embed="rId3">
            <a:alphaModFix/>
          </a:blip>
          <a:stretch>
            <a:fillRect/>
          </a:stretch>
        </p:blipFill>
        <p:spPr>
          <a:xfrm>
            <a:off x="7218700" y="377075"/>
            <a:ext cx="1199150" cy="1199150"/>
          </a:xfrm>
          <a:prstGeom prst="rect">
            <a:avLst/>
          </a:prstGeom>
          <a:noFill/>
          <a:ln>
            <a:noFill/>
          </a:ln>
        </p:spPr>
      </p:pic>
      <p:pic>
        <p:nvPicPr>
          <p:cNvPr id="199" name="Google Shape;199;p26"/>
          <p:cNvPicPr preferRelativeResize="0"/>
          <p:nvPr/>
        </p:nvPicPr>
        <p:blipFill>
          <a:blip r:embed="rId4">
            <a:alphaModFix/>
          </a:blip>
          <a:stretch>
            <a:fillRect/>
          </a:stretch>
        </p:blipFill>
        <p:spPr>
          <a:xfrm>
            <a:off x="1138248" y="3676573"/>
            <a:ext cx="919150" cy="889350"/>
          </a:xfrm>
          <a:prstGeom prst="rect">
            <a:avLst/>
          </a:prstGeom>
          <a:noFill/>
          <a:ln>
            <a:noFill/>
          </a:ln>
        </p:spPr>
      </p:pic>
      <p:pic>
        <p:nvPicPr>
          <p:cNvPr id="200" name="Google Shape;200;p26"/>
          <p:cNvPicPr preferRelativeResize="0"/>
          <p:nvPr/>
        </p:nvPicPr>
        <p:blipFill>
          <a:blip r:embed="rId4">
            <a:alphaModFix/>
          </a:blip>
          <a:stretch>
            <a:fillRect/>
          </a:stretch>
        </p:blipFill>
        <p:spPr>
          <a:xfrm>
            <a:off x="3367098" y="3676573"/>
            <a:ext cx="919150" cy="889350"/>
          </a:xfrm>
          <a:prstGeom prst="rect">
            <a:avLst/>
          </a:prstGeom>
          <a:noFill/>
          <a:ln>
            <a:noFill/>
          </a:ln>
        </p:spPr>
      </p:pic>
      <p:pic>
        <p:nvPicPr>
          <p:cNvPr id="201" name="Google Shape;201;p26"/>
          <p:cNvPicPr preferRelativeResize="0"/>
          <p:nvPr/>
        </p:nvPicPr>
        <p:blipFill>
          <a:blip r:embed="rId4">
            <a:alphaModFix/>
          </a:blip>
          <a:stretch>
            <a:fillRect/>
          </a:stretch>
        </p:blipFill>
        <p:spPr>
          <a:xfrm>
            <a:off x="4814898" y="3676573"/>
            <a:ext cx="919150" cy="889350"/>
          </a:xfrm>
          <a:prstGeom prst="rect">
            <a:avLst/>
          </a:prstGeom>
          <a:noFill/>
          <a:ln>
            <a:noFill/>
          </a:ln>
        </p:spPr>
      </p:pic>
      <p:pic>
        <p:nvPicPr>
          <p:cNvPr id="202" name="Google Shape;202;p26"/>
          <p:cNvPicPr preferRelativeResize="0"/>
          <p:nvPr/>
        </p:nvPicPr>
        <p:blipFill>
          <a:blip r:embed="rId4">
            <a:alphaModFix/>
          </a:blip>
          <a:stretch>
            <a:fillRect/>
          </a:stretch>
        </p:blipFill>
        <p:spPr>
          <a:xfrm>
            <a:off x="7142498" y="3676573"/>
            <a:ext cx="919150" cy="889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729450" y="709050"/>
            <a:ext cx="7688400" cy="53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000"/>
              <a:t>How </a:t>
            </a:r>
            <a:r>
              <a:rPr lang="en-US" sz="3000" b="1"/>
              <a:t>effective</a:t>
            </a:r>
            <a:r>
              <a:rPr lang="en-US" sz="3000"/>
              <a:t> are the </a:t>
            </a:r>
            <a:r>
              <a:rPr lang="en-US" sz="3000">
                <a:solidFill>
                  <a:schemeClr val="dk1"/>
                </a:solidFill>
              </a:rPr>
              <a:t>mRNA vaccines</a:t>
            </a:r>
            <a:r>
              <a:rPr lang="en-US" sz="3000"/>
              <a:t> in protecting against COVID-19 illness?</a:t>
            </a:r>
            <a:endParaRPr sz="3000"/>
          </a:p>
        </p:txBody>
      </p:sp>
      <p:graphicFrame>
        <p:nvGraphicFramePr>
          <p:cNvPr id="208" name="Google Shape;208;p27"/>
          <p:cNvGraphicFramePr/>
          <p:nvPr/>
        </p:nvGraphicFramePr>
        <p:xfrm>
          <a:off x="729413" y="2106919"/>
          <a:ext cx="6107950" cy="1727650"/>
        </p:xfrm>
        <a:graphic>
          <a:graphicData uri="http://schemas.openxmlformats.org/drawingml/2006/table">
            <a:tbl>
              <a:tblPr firstRow="1" bandRow="1">
                <a:noFill/>
                <a:tableStyleId>{FD2B3938-9A31-46E1-9834-F58FC7E92818}</a:tableStyleId>
              </a:tblPr>
              <a:tblGrid>
                <a:gridCol w="3053975">
                  <a:extLst>
                    <a:ext uri="{9D8B030D-6E8A-4147-A177-3AD203B41FA5}">
                      <a16:colId xmlns:a16="http://schemas.microsoft.com/office/drawing/2014/main" val="20000"/>
                    </a:ext>
                  </a:extLst>
                </a:gridCol>
                <a:gridCol w="3053975">
                  <a:extLst>
                    <a:ext uri="{9D8B030D-6E8A-4147-A177-3AD203B41FA5}">
                      <a16:colId xmlns:a16="http://schemas.microsoft.com/office/drawing/2014/main" val="20001"/>
                    </a:ext>
                  </a:extLst>
                </a:gridCol>
              </a:tblGrid>
              <a:tr h="538700">
                <a:tc>
                  <a:txBody>
                    <a:bodyPr/>
                    <a:lstStyle/>
                    <a:p>
                      <a:pPr marL="0" marR="0" lvl="0" indent="0" algn="ctr" rtl="0">
                        <a:spcBef>
                          <a:spcPts val="0"/>
                        </a:spcBef>
                        <a:spcAft>
                          <a:spcPts val="0"/>
                        </a:spcAft>
                        <a:buNone/>
                      </a:pPr>
                      <a:r>
                        <a:rPr lang="en-US" sz="2300"/>
                        <a:t>Pfizer-BioNTech</a:t>
                      </a:r>
                      <a:endParaRPr sz="2300"/>
                    </a:p>
                  </a:txBody>
                  <a:tcPr marL="68600" marR="68600" marT="34300" marB="34300">
                    <a:solidFill>
                      <a:schemeClr val="dk1"/>
                    </a:solidFill>
                  </a:tcPr>
                </a:tc>
                <a:tc>
                  <a:txBody>
                    <a:bodyPr/>
                    <a:lstStyle/>
                    <a:p>
                      <a:pPr marL="0" marR="0" lvl="0" indent="0" algn="ctr" rtl="0">
                        <a:spcBef>
                          <a:spcPts val="0"/>
                        </a:spcBef>
                        <a:spcAft>
                          <a:spcPts val="0"/>
                        </a:spcAft>
                        <a:buNone/>
                      </a:pPr>
                      <a:r>
                        <a:rPr lang="en-US" sz="2300"/>
                        <a:t>Moderna</a:t>
                      </a:r>
                      <a:endParaRPr sz="2300"/>
                    </a:p>
                  </a:txBody>
                  <a:tcPr marL="68600" marR="68600" marT="34300" marB="34300">
                    <a:solidFill>
                      <a:schemeClr val="dk1"/>
                    </a:solidFill>
                  </a:tcPr>
                </a:tc>
                <a:extLst>
                  <a:ext uri="{0D108BD9-81ED-4DB2-BD59-A6C34878D82A}">
                    <a16:rowId xmlns:a16="http://schemas.microsoft.com/office/drawing/2014/main" val="10000"/>
                  </a:ext>
                </a:extLst>
              </a:tr>
              <a:tr h="1188950">
                <a:tc>
                  <a:txBody>
                    <a:bodyPr/>
                    <a:lstStyle/>
                    <a:p>
                      <a:pPr marL="0" marR="0" lvl="0" indent="0" algn="ctr" rtl="0">
                        <a:spcBef>
                          <a:spcPts val="0"/>
                        </a:spcBef>
                        <a:spcAft>
                          <a:spcPts val="0"/>
                        </a:spcAft>
                        <a:buNone/>
                      </a:pPr>
                      <a:r>
                        <a:rPr lang="en-US" sz="2700" b="1"/>
                        <a:t>95% </a:t>
                      </a:r>
                      <a:endParaRPr sz="1100"/>
                    </a:p>
                    <a:p>
                      <a:pPr marL="0" marR="0" lvl="0" indent="0" algn="ctr" rtl="0">
                        <a:spcBef>
                          <a:spcPts val="0"/>
                        </a:spcBef>
                        <a:spcAft>
                          <a:spcPts val="0"/>
                        </a:spcAft>
                        <a:buNone/>
                      </a:pPr>
                      <a:r>
                        <a:rPr lang="en-US" sz="1400"/>
                        <a:t>(7 days after 2</a:t>
                      </a:r>
                      <a:r>
                        <a:rPr lang="en-US" sz="1400" baseline="30000"/>
                        <a:t>nd</a:t>
                      </a:r>
                      <a:r>
                        <a:rPr lang="en-US" sz="1400"/>
                        <a:t> dose)</a:t>
                      </a:r>
                      <a:endParaRPr sz="1100"/>
                    </a:p>
                  </a:txBody>
                  <a:tcPr marL="68600" marR="68600" marT="34300" marB="34300"/>
                </a:tc>
                <a:tc>
                  <a:txBody>
                    <a:bodyPr/>
                    <a:lstStyle/>
                    <a:p>
                      <a:pPr marL="0" marR="0" lvl="0" indent="0" algn="ctr" rtl="0">
                        <a:spcBef>
                          <a:spcPts val="0"/>
                        </a:spcBef>
                        <a:spcAft>
                          <a:spcPts val="0"/>
                        </a:spcAft>
                        <a:buNone/>
                      </a:pPr>
                      <a:r>
                        <a:rPr lang="en-US" sz="2700" b="1"/>
                        <a:t>94.1%</a:t>
                      </a:r>
                      <a:r>
                        <a:rPr lang="en-US" sz="2100"/>
                        <a:t> </a:t>
                      </a:r>
                      <a:endParaRPr sz="1100"/>
                    </a:p>
                    <a:p>
                      <a:pPr marL="0" marR="0" lvl="0" indent="0" algn="ctr" rtl="0">
                        <a:spcBef>
                          <a:spcPts val="0"/>
                        </a:spcBef>
                        <a:spcAft>
                          <a:spcPts val="0"/>
                        </a:spcAft>
                        <a:buNone/>
                      </a:pPr>
                      <a:r>
                        <a:rPr lang="en-US" sz="1400"/>
                        <a:t>(14 days after 2</a:t>
                      </a:r>
                      <a:r>
                        <a:rPr lang="en-US" sz="1400" baseline="30000"/>
                        <a:t>nd</a:t>
                      </a:r>
                      <a:r>
                        <a:rPr lang="en-US" sz="1400"/>
                        <a:t> dose)</a:t>
                      </a:r>
                      <a:endParaRPr sz="1100"/>
                    </a:p>
                  </a:txBody>
                  <a:tcPr marL="68600" marR="68600" marT="34300" marB="34300"/>
                </a:tc>
                <a:extLst>
                  <a:ext uri="{0D108BD9-81ED-4DB2-BD59-A6C34878D82A}">
                    <a16:rowId xmlns:a16="http://schemas.microsoft.com/office/drawing/2014/main" val="10001"/>
                  </a:ext>
                </a:extLst>
              </a:tr>
            </a:tbl>
          </a:graphicData>
        </a:graphic>
      </p:graphicFrame>
      <p:sp>
        <p:nvSpPr>
          <p:cNvPr id="209" name="Google Shape;209;p27"/>
          <p:cNvSpPr txBox="1"/>
          <p:nvPr/>
        </p:nvSpPr>
        <p:spPr>
          <a:xfrm>
            <a:off x="789099" y="3968703"/>
            <a:ext cx="5988600" cy="623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800">
                <a:latin typeface="Lato"/>
                <a:ea typeface="Lato"/>
                <a:cs typeface="Lato"/>
                <a:sym typeface="Lato"/>
              </a:rPr>
              <a:t>Efficacy consistent across age, gender, race and ethnicity demographics</a:t>
            </a:r>
            <a:endParaRPr sz="1100">
              <a:latin typeface="Lato"/>
              <a:ea typeface="Lato"/>
              <a:cs typeface="Lato"/>
              <a:sym typeface="Lato"/>
            </a:endParaRPr>
          </a:p>
        </p:txBody>
      </p:sp>
      <p:pic>
        <p:nvPicPr>
          <p:cNvPr id="210" name="Google Shape;210;p27"/>
          <p:cNvPicPr preferRelativeResize="0"/>
          <p:nvPr/>
        </p:nvPicPr>
        <p:blipFill>
          <a:blip r:embed="rId3">
            <a:alphaModFix/>
          </a:blip>
          <a:stretch>
            <a:fillRect/>
          </a:stretch>
        </p:blipFill>
        <p:spPr>
          <a:xfrm>
            <a:off x="7488221" y="2129291"/>
            <a:ext cx="1218575" cy="1152235"/>
          </a:xfrm>
          <a:prstGeom prst="rect">
            <a:avLst/>
          </a:prstGeom>
          <a:noFill/>
          <a:ln>
            <a:noFill/>
          </a:ln>
        </p:spPr>
      </p:pic>
      <p:pic>
        <p:nvPicPr>
          <p:cNvPr id="211" name="Google Shape;211;p27"/>
          <p:cNvPicPr preferRelativeResize="0"/>
          <p:nvPr/>
        </p:nvPicPr>
        <p:blipFill>
          <a:blip r:embed="rId3">
            <a:alphaModFix/>
          </a:blip>
          <a:stretch>
            <a:fillRect/>
          </a:stretch>
        </p:blipFill>
        <p:spPr>
          <a:xfrm>
            <a:off x="7488221" y="3439566"/>
            <a:ext cx="1218575" cy="115223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729450" y="709050"/>
            <a:ext cx="7688400" cy="53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000"/>
              <a:t>AstraZeneca and Johnson &amp; Johnson </a:t>
            </a:r>
            <a:endParaRPr sz="3000"/>
          </a:p>
          <a:p>
            <a:pPr marL="0" lvl="0" indent="0" algn="l" rtl="0">
              <a:spcBef>
                <a:spcPts val="0"/>
              </a:spcBef>
              <a:spcAft>
                <a:spcPts val="0"/>
              </a:spcAft>
              <a:buClr>
                <a:schemeClr val="lt2"/>
              </a:buClr>
              <a:buSzPts val="3200"/>
              <a:buFont typeface="Century Gothic"/>
              <a:buNone/>
            </a:pPr>
            <a:r>
              <a:rPr lang="en-US" sz="3000"/>
              <a:t>Vaccine Clinical Trials (studies)</a:t>
            </a:r>
            <a:endParaRPr sz="3000"/>
          </a:p>
        </p:txBody>
      </p:sp>
      <p:graphicFrame>
        <p:nvGraphicFramePr>
          <p:cNvPr id="218" name="Google Shape;218;p28"/>
          <p:cNvGraphicFramePr/>
          <p:nvPr/>
        </p:nvGraphicFramePr>
        <p:xfrm>
          <a:off x="870310" y="2092128"/>
          <a:ext cx="7471350" cy="2607150"/>
        </p:xfrm>
        <a:graphic>
          <a:graphicData uri="http://schemas.openxmlformats.org/drawingml/2006/table">
            <a:tbl>
              <a:tblPr firstRow="1" bandRow="1">
                <a:noFill/>
                <a:tableStyleId>{FD2B3938-9A31-46E1-9834-F58FC7E92818}</a:tableStyleId>
              </a:tblPr>
              <a:tblGrid>
                <a:gridCol w="3735675">
                  <a:extLst>
                    <a:ext uri="{9D8B030D-6E8A-4147-A177-3AD203B41FA5}">
                      <a16:colId xmlns:a16="http://schemas.microsoft.com/office/drawing/2014/main" val="20000"/>
                    </a:ext>
                  </a:extLst>
                </a:gridCol>
                <a:gridCol w="3735675">
                  <a:extLst>
                    <a:ext uri="{9D8B030D-6E8A-4147-A177-3AD203B41FA5}">
                      <a16:colId xmlns:a16="http://schemas.microsoft.com/office/drawing/2014/main" val="20001"/>
                    </a:ext>
                  </a:extLst>
                </a:gridCol>
              </a:tblGrid>
              <a:tr h="532175">
                <a:tc>
                  <a:txBody>
                    <a:bodyPr/>
                    <a:lstStyle/>
                    <a:p>
                      <a:pPr marL="0" marR="0" lvl="0" indent="0" algn="ctr" rtl="0">
                        <a:spcBef>
                          <a:spcPts val="0"/>
                        </a:spcBef>
                        <a:spcAft>
                          <a:spcPts val="0"/>
                        </a:spcAft>
                        <a:buNone/>
                      </a:pPr>
                      <a:r>
                        <a:rPr lang="en-US" sz="2300"/>
                        <a:t>AstraZeneca</a:t>
                      </a:r>
                      <a:endParaRPr sz="2300" u="none" strike="noStrike" cap="none"/>
                    </a:p>
                  </a:txBody>
                  <a:tcPr marL="68600" marR="68600" marT="34300" marB="34300">
                    <a:solidFill>
                      <a:schemeClr val="dk1"/>
                    </a:solidFill>
                  </a:tcPr>
                </a:tc>
                <a:tc>
                  <a:txBody>
                    <a:bodyPr/>
                    <a:lstStyle/>
                    <a:p>
                      <a:pPr marL="0" marR="0" lvl="0" indent="0" algn="ctr" rtl="0">
                        <a:spcBef>
                          <a:spcPts val="0"/>
                        </a:spcBef>
                        <a:spcAft>
                          <a:spcPts val="0"/>
                        </a:spcAft>
                        <a:buNone/>
                      </a:pPr>
                      <a:r>
                        <a:rPr lang="en-US" sz="2300"/>
                        <a:t>Johnson &amp; Johnson</a:t>
                      </a:r>
                      <a:endParaRPr sz="2300" u="none" strike="noStrike" cap="none"/>
                    </a:p>
                  </a:txBody>
                  <a:tcPr marL="68600" marR="68600" marT="34300" marB="34300">
                    <a:solidFill>
                      <a:schemeClr val="dk1"/>
                    </a:solidFill>
                  </a:tcPr>
                </a:tc>
                <a:extLst>
                  <a:ext uri="{0D108BD9-81ED-4DB2-BD59-A6C34878D82A}">
                    <a16:rowId xmlns:a16="http://schemas.microsoft.com/office/drawing/2014/main" val="10000"/>
                  </a:ext>
                </a:extLst>
              </a:tr>
              <a:tr h="420950">
                <a:tc>
                  <a:txBody>
                    <a:bodyPr/>
                    <a:lstStyle/>
                    <a:p>
                      <a:pPr marL="0" marR="0" lvl="0" indent="0" algn="ctr" rtl="0">
                        <a:spcBef>
                          <a:spcPts val="0"/>
                        </a:spcBef>
                        <a:spcAft>
                          <a:spcPts val="0"/>
                        </a:spcAft>
                        <a:buNone/>
                      </a:pPr>
                      <a:r>
                        <a:rPr lang="en-US" sz="1700" b="1"/>
                        <a:t>&gt;32,000 participants</a:t>
                      </a:r>
                      <a:endParaRPr sz="1100" b="1"/>
                    </a:p>
                  </a:txBody>
                  <a:tcPr marL="68600" marR="68600" marT="34300" marB="34300"/>
                </a:tc>
                <a:tc>
                  <a:txBody>
                    <a:bodyPr/>
                    <a:lstStyle/>
                    <a:p>
                      <a:pPr marL="0" marR="0" lvl="0" indent="0" algn="ctr" rtl="0">
                        <a:spcBef>
                          <a:spcPts val="0"/>
                        </a:spcBef>
                        <a:spcAft>
                          <a:spcPts val="0"/>
                        </a:spcAft>
                        <a:buNone/>
                      </a:pPr>
                      <a:r>
                        <a:rPr lang="en-US" sz="1700" b="1"/>
                        <a:t>&gt;43,000 participants</a:t>
                      </a:r>
                      <a:endParaRPr sz="1100" b="1"/>
                    </a:p>
                  </a:txBody>
                  <a:tcPr marL="68600" marR="68600" marT="34300" marB="34300"/>
                </a:tc>
                <a:extLst>
                  <a:ext uri="{0D108BD9-81ED-4DB2-BD59-A6C34878D82A}">
                    <a16:rowId xmlns:a16="http://schemas.microsoft.com/office/drawing/2014/main" val="10001"/>
                  </a:ext>
                </a:extLst>
              </a:tr>
              <a:tr h="378300">
                <a:tc>
                  <a:txBody>
                    <a:bodyPr/>
                    <a:lstStyle/>
                    <a:p>
                      <a:pPr marL="0" marR="0" lvl="0" indent="0" algn="ctr" rtl="0">
                        <a:spcBef>
                          <a:spcPts val="0"/>
                        </a:spcBef>
                        <a:spcAft>
                          <a:spcPts val="0"/>
                        </a:spcAft>
                        <a:buNone/>
                      </a:pPr>
                      <a:r>
                        <a:rPr lang="en-US" sz="1700" b="1"/>
                        <a:t>≥ 18 years</a:t>
                      </a:r>
                      <a:endParaRPr sz="1100" b="1"/>
                    </a:p>
                  </a:txBody>
                  <a:tcPr marL="68600" marR="68600" marT="34300" marB="34300"/>
                </a:tc>
                <a:tc>
                  <a:txBody>
                    <a:bodyPr/>
                    <a:lstStyle/>
                    <a:p>
                      <a:pPr marL="0" marR="0" lvl="0" indent="0" algn="ctr" rtl="0">
                        <a:spcBef>
                          <a:spcPts val="0"/>
                        </a:spcBef>
                        <a:spcAft>
                          <a:spcPts val="0"/>
                        </a:spcAft>
                        <a:buNone/>
                      </a:pPr>
                      <a:r>
                        <a:rPr lang="en-US" sz="1700" b="1"/>
                        <a:t>≥ 18 years</a:t>
                      </a:r>
                      <a:endParaRPr sz="1100" b="1"/>
                    </a:p>
                  </a:txBody>
                  <a:tcPr marL="68600" marR="68600" marT="34300" marB="34300"/>
                </a:tc>
                <a:extLst>
                  <a:ext uri="{0D108BD9-81ED-4DB2-BD59-A6C34878D82A}">
                    <a16:rowId xmlns:a16="http://schemas.microsoft.com/office/drawing/2014/main" val="10002"/>
                  </a:ext>
                </a:extLst>
              </a:tr>
              <a:tr h="1275725">
                <a:tc>
                  <a:txBody>
                    <a:bodyPr/>
                    <a:lstStyle/>
                    <a:p>
                      <a:pPr marL="0" marR="0" lvl="0" indent="0" algn="l" rtl="0">
                        <a:spcBef>
                          <a:spcPts val="0"/>
                        </a:spcBef>
                        <a:spcAft>
                          <a:spcPts val="0"/>
                        </a:spcAft>
                        <a:buNone/>
                      </a:pPr>
                      <a:r>
                        <a:rPr lang="en-US" sz="1700" b="1"/>
                        <a:t> </a:t>
                      </a:r>
                      <a:endParaRPr sz="1700" b="1"/>
                    </a:p>
                    <a:p>
                      <a:pPr marL="0" marR="0" lvl="0" indent="0" algn="l" rtl="0">
                        <a:spcBef>
                          <a:spcPts val="0"/>
                        </a:spcBef>
                        <a:spcAft>
                          <a:spcPts val="0"/>
                        </a:spcAft>
                        <a:buNone/>
                      </a:pPr>
                      <a:endParaRPr sz="1700" b="1"/>
                    </a:p>
                    <a:p>
                      <a:pPr marL="0" marR="0" lvl="0" indent="0" algn="ctr" rtl="0">
                        <a:spcBef>
                          <a:spcPts val="0"/>
                        </a:spcBef>
                        <a:spcAft>
                          <a:spcPts val="0"/>
                        </a:spcAft>
                        <a:buNone/>
                      </a:pPr>
                      <a:r>
                        <a:rPr lang="en-US" sz="1700" b="1"/>
                        <a:t>4-12 weeks apart</a:t>
                      </a:r>
                      <a:endParaRPr sz="1100" b="1"/>
                    </a:p>
                  </a:txBody>
                  <a:tcPr marL="68600" marR="68600" marT="34300" marB="34300"/>
                </a:tc>
                <a:tc>
                  <a:txBody>
                    <a:bodyPr/>
                    <a:lstStyle/>
                    <a:p>
                      <a:pPr marL="0" marR="0" lvl="0" indent="0" algn="l" rtl="0">
                        <a:lnSpc>
                          <a:spcPct val="100000"/>
                        </a:lnSpc>
                        <a:spcBef>
                          <a:spcPts val="0"/>
                        </a:spcBef>
                        <a:spcAft>
                          <a:spcPts val="0"/>
                        </a:spcAft>
                        <a:buClr>
                          <a:schemeClr val="lt1"/>
                        </a:buClr>
                        <a:buSzPts val="1700"/>
                        <a:buFont typeface="Century Gothic"/>
                        <a:buNone/>
                      </a:pPr>
                      <a:endParaRPr sz="1700" b="1"/>
                    </a:p>
                    <a:p>
                      <a:pPr marL="0" marR="0" lvl="0" indent="0" algn="l" rtl="0">
                        <a:lnSpc>
                          <a:spcPct val="100000"/>
                        </a:lnSpc>
                        <a:spcBef>
                          <a:spcPts val="0"/>
                        </a:spcBef>
                        <a:spcAft>
                          <a:spcPts val="0"/>
                        </a:spcAft>
                        <a:buClr>
                          <a:schemeClr val="lt1"/>
                        </a:buClr>
                        <a:buSzPts val="1700"/>
                        <a:buFont typeface="Century Gothic"/>
                        <a:buNone/>
                      </a:pPr>
                      <a:endParaRPr sz="1700" b="1"/>
                    </a:p>
                    <a:p>
                      <a:pPr marL="0" marR="0" lvl="0" indent="0" algn="l" rtl="0">
                        <a:lnSpc>
                          <a:spcPct val="100000"/>
                        </a:lnSpc>
                        <a:spcBef>
                          <a:spcPts val="0"/>
                        </a:spcBef>
                        <a:spcAft>
                          <a:spcPts val="0"/>
                        </a:spcAft>
                        <a:buClr>
                          <a:schemeClr val="lt1"/>
                        </a:buClr>
                        <a:buSzPts val="1700"/>
                        <a:buFont typeface="Century Gothic"/>
                        <a:buNone/>
                      </a:pPr>
                      <a:r>
                        <a:rPr lang="en-US" sz="1700" b="1"/>
                        <a:t>                  ONLY 1 INJECTION</a:t>
                      </a:r>
                      <a:endParaRPr sz="1100" b="1"/>
                    </a:p>
                  </a:txBody>
                  <a:tcPr marL="68600" marR="68600" marT="34300" marB="34300"/>
                </a:tc>
                <a:extLst>
                  <a:ext uri="{0D108BD9-81ED-4DB2-BD59-A6C34878D82A}">
                    <a16:rowId xmlns:a16="http://schemas.microsoft.com/office/drawing/2014/main" val="10003"/>
                  </a:ext>
                </a:extLst>
              </a:tr>
            </a:tbl>
          </a:graphicData>
        </a:graphic>
      </p:graphicFrame>
      <p:pic>
        <p:nvPicPr>
          <p:cNvPr id="219" name="Google Shape;219;p28"/>
          <p:cNvPicPr preferRelativeResize="0"/>
          <p:nvPr/>
        </p:nvPicPr>
        <p:blipFill>
          <a:blip r:embed="rId3">
            <a:alphaModFix/>
          </a:blip>
          <a:stretch>
            <a:fillRect/>
          </a:stretch>
        </p:blipFill>
        <p:spPr>
          <a:xfrm>
            <a:off x="7641475" y="482750"/>
            <a:ext cx="1199150" cy="1199150"/>
          </a:xfrm>
          <a:prstGeom prst="rect">
            <a:avLst/>
          </a:prstGeom>
          <a:noFill/>
          <a:ln>
            <a:noFill/>
          </a:ln>
        </p:spPr>
      </p:pic>
      <p:pic>
        <p:nvPicPr>
          <p:cNvPr id="220" name="Google Shape;220;p28"/>
          <p:cNvPicPr preferRelativeResize="0"/>
          <p:nvPr/>
        </p:nvPicPr>
        <p:blipFill>
          <a:blip r:embed="rId4">
            <a:alphaModFix/>
          </a:blip>
          <a:stretch>
            <a:fillRect/>
          </a:stretch>
        </p:blipFill>
        <p:spPr>
          <a:xfrm>
            <a:off x="985823" y="3676573"/>
            <a:ext cx="919150" cy="889350"/>
          </a:xfrm>
          <a:prstGeom prst="rect">
            <a:avLst/>
          </a:prstGeom>
          <a:noFill/>
          <a:ln>
            <a:noFill/>
          </a:ln>
        </p:spPr>
      </p:pic>
      <p:pic>
        <p:nvPicPr>
          <p:cNvPr id="221" name="Google Shape;221;p28"/>
          <p:cNvPicPr preferRelativeResize="0"/>
          <p:nvPr/>
        </p:nvPicPr>
        <p:blipFill>
          <a:blip r:embed="rId4">
            <a:alphaModFix/>
          </a:blip>
          <a:stretch>
            <a:fillRect/>
          </a:stretch>
        </p:blipFill>
        <p:spPr>
          <a:xfrm>
            <a:off x="3576648" y="3676573"/>
            <a:ext cx="919150" cy="889350"/>
          </a:xfrm>
          <a:prstGeom prst="rect">
            <a:avLst/>
          </a:prstGeom>
          <a:noFill/>
          <a:ln>
            <a:noFill/>
          </a:ln>
        </p:spPr>
      </p:pic>
      <p:pic>
        <p:nvPicPr>
          <p:cNvPr id="222" name="Google Shape;222;p28"/>
          <p:cNvPicPr preferRelativeResize="0"/>
          <p:nvPr/>
        </p:nvPicPr>
        <p:blipFill>
          <a:blip r:embed="rId4">
            <a:alphaModFix/>
          </a:blip>
          <a:stretch>
            <a:fillRect/>
          </a:stretch>
        </p:blipFill>
        <p:spPr>
          <a:xfrm>
            <a:off x="4814898" y="3676573"/>
            <a:ext cx="919150" cy="889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a:off x="729450" y="621150"/>
            <a:ext cx="7688400" cy="6231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000"/>
              <a:t>How </a:t>
            </a:r>
            <a:r>
              <a:rPr lang="en-US" sz="3000" b="1"/>
              <a:t>effective</a:t>
            </a:r>
            <a:r>
              <a:rPr lang="en-US" sz="3000"/>
              <a:t> are the </a:t>
            </a:r>
            <a:r>
              <a:rPr lang="en-US" sz="3000">
                <a:solidFill>
                  <a:schemeClr val="dk1"/>
                </a:solidFill>
              </a:rPr>
              <a:t>viral vector vaccines </a:t>
            </a:r>
            <a:r>
              <a:rPr lang="en-US" sz="3000"/>
              <a:t>in protecting against COVID-19 illness?</a:t>
            </a:r>
            <a:endParaRPr sz="3000"/>
          </a:p>
        </p:txBody>
      </p:sp>
      <p:graphicFrame>
        <p:nvGraphicFramePr>
          <p:cNvPr id="228" name="Google Shape;228;p29"/>
          <p:cNvGraphicFramePr/>
          <p:nvPr>
            <p:extLst>
              <p:ext uri="{D42A27DB-BD31-4B8C-83A1-F6EECF244321}">
                <p14:modId xmlns:p14="http://schemas.microsoft.com/office/powerpoint/2010/main" val="904308711"/>
              </p:ext>
            </p:extLst>
          </p:nvPr>
        </p:nvGraphicFramePr>
        <p:xfrm>
          <a:off x="729413" y="2106919"/>
          <a:ext cx="6107950" cy="2144950"/>
        </p:xfrm>
        <a:graphic>
          <a:graphicData uri="http://schemas.openxmlformats.org/drawingml/2006/table">
            <a:tbl>
              <a:tblPr firstRow="1" bandRow="1">
                <a:noFill/>
                <a:tableStyleId>{FD2B3938-9A31-46E1-9834-F58FC7E92818}</a:tableStyleId>
              </a:tblPr>
              <a:tblGrid>
                <a:gridCol w="3053975">
                  <a:extLst>
                    <a:ext uri="{9D8B030D-6E8A-4147-A177-3AD203B41FA5}">
                      <a16:colId xmlns:a16="http://schemas.microsoft.com/office/drawing/2014/main" val="20000"/>
                    </a:ext>
                  </a:extLst>
                </a:gridCol>
                <a:gridCol w="3053975">
                  <a:extLst>
                    <a:ext uri="{9D8B030D-6E8A-4147-A177-3AD203B41FA5}">
                      <a16:colId xmlns:a16="http://schemas.microsoft.com/office/drawing/2014/main" val="20001"/>
                    </a:ext>
                  </a:extLst>
                </a:gridCol>
              </a:tblGrid>
              <a:tr h="607275">
                <a:tc>
                  <a:txBody>
                    <a:bodyPr/>
                    <a:lstStyle/>
                    <a:p>
                      <a:pPr marL="0" marR="0" lvl="0" indent="0" algn="ctr" rtl="0">
                        <a:spcBef>
                          <a:spcPts val="0"/>
                        </a:spcBef>
                        <a:spcAft>
                          <a:spcPts val="0"/>
                        </a:spcAft>
                        <a:buNone/>
                      </a:pPr>
                      <a:r>
                        <a:rPr lang="en-US" sz="2300"/>
                        <a:t>AstraZeneca</a:t>
                      </a:r>
                      <a:endParaRPr sz="2300"/>
                    </a:p>
                  </a:txBody>
                  <a:tcPr marL="68600" marR="68600" marT="34300" marB="34300">
                    <a:solidFill>
                      <a:schemeClr val="dk1"/>
                    </a:solidFill>
                  </a:tcPr>
                </a:tc>
                <a:tc>
                  <a:txBody>
                    <a:bodyPr/>
                    <a:lstStyle/>
                    <a:p>
                      <a:pPr marL="0" marR="0" lvl="0" indent="0" algn="ctr" rtl="0">
                        <a:spcBef>
                          <a:spcPts val="0"/>
                        </a:spcBef>
                        <a:spcAft>
                          <a:spcPts val="0"/>
                        </a:spcAft>
                        <a:buNone/>
                      </a:pPr>
                      <a:r>
                        <a:rPr lang="en-US" sz="2300"/>
                        <a:t>Johnson &amp; Johnson</a:t>
                      </a:r>
                      <a:endParaRPr sz="2300"/>
                    </a:p>
                  </a:txBody>
                  <a:tcPr marL="68600" marR="68600" marT="34300" marB="34300">
                    <a:solidFill>
                      <a:schemeClr val="dk1"/>
                    </a:solidFill>
                  </a:tcPr>
                </a:tc>
                <a:extLst>
                  <a:ext uri="{0D108BD9-81ED-4DB2-BD59-A6C34878D82A}">
                    <a16:rowId xmlns:a16="http://schemas.microsoft.com/office/drawing/2014/main" val="10000"/>
                  </a:ext>
                </a:extLst>
              </a:tr>
              <a:tr h="1537675">
                <a:tc>
                  <a:txBody>
                    <a:bodyPr/>
                    <a:lstStyle/>
                    <a:p>
                      <a:pPr marL="0" marR="0" lvl="0" indent="0" algn="ctr" rtl="0">
                        <a:spcBef>
                          <a:spcPts val="0"/>
                        </a:spcBef>
                        <a:spcAft>
                          <a:spcPts val="0"/>
                        </a:spcAft>
                        <a:buNone/>
                      </a:pPr>
                      <a:endParaRPr sz="2400" b="1"/>
                    </a:p>
                    <a:p>
                      <a:pPr marL="0" marR="0" lvl="0" indent="0" algn="ctr" rtl="0">
                        <a:spcBef>
                          <a:spcPts val="0"/>
                        </a:spcBef>
                        <a:spcAft>
                          <a:spcPts val="0"/>
                        </a:spcAft>
                        <a:buNone/>
                      </a:pPr>
                      <a:r>
                        <a:rPr lang="en-US" sz="2400" b="1"/>
                        <a:t>79% </a:t>
                      </a:r>
                      <a:endParaRPr/>
                    </a:p>
                    <a:p>
                      <a:pPr marL="0" marR="0" lvl="0" indent="0" algn="ctr" rtl="0">
                        <a:spcBef>
                          <a:spcPts val="0"/>
                        </a:spcBef>
                        <a:spcAft>
                          <a:spcPts val="0"/>
                        </a:spcAft>
                        <a:buNone/>
                      </a:pPr>
                      <a:r>
                        <a:rPr lang="en-US" sz="1400"/>
                        <a:t>(</a:t>
                      </a:r>
                      <a:r>
                        <a:rPr lang="en-US"/>
                        <a:t>14</a:t>
                      </a:r>
                      <a:r>
                        <a:rPr lang="en-US" sz="1400"/>
                        <a:t> days after 2</a:t>
                      </a:r>
                      <a:r>
                        <a:rPr lang="en-US" sz="1400" baseline="30000"/>
                        <a:t>nd</a:t>
                      </a:r>
                      <a:r>
                        <a:rPr lang="en-US" sz="1400"/>
                        <a:t> dose)</a:t>
                      </a:r>
                      <a:endParaRPr sz="1100"/>
                    </a:p>
                  </a:txBody>
                  <a:tcPr marL="68600" marR="68600" marT="34300" marB="34300"/>
                </a:tc>
                <a:tc>
                  <a:txBody>
                    <a:bodyPr/>
                    <a:lstStyle/>
                    <a:p>
                      <a:pPr marL="0" marR="0" lvl="0" indent="0" algn="ctr" rtl="0">
                        <a:spcBef>
                          <a:spcPts val="0"/>
                        </a:spcBef>
                        <a:spcAft>
                          <a:spcPts val="0"/>
                        </a:spcAft>
                        <a:buNone/>
                      </a:pPr>
                      <a:endParaRPr lang="en-CA" sz="2400" b="1" dirty="0"/>
                    </a:p>
                    <a:p>
                      <a:pPr marL="0" marR="0" lvl="0" indent="0" algn="ctr" rtl="0">
                        <a:spcBef>
                          <a:spcPts val="0"/>
                        </a:spcBef>
                        <a:spcAft>
                          <a:spcPts val="0"/>
                        </a:spcAft>
                        <a:buNone/>
                      </a:pPr>
                      <a:r>
                        <a:rPr lang="en-CA" sz="2400" b="1" dirty="0"/>
                        <a:t>66%</a:t>
                      </a:r>
                      <a:endParaRPr dirty="0"/>
                    </a:p>
                    <a:p>
                      <a:pPr marL="0" marR="0" lvl="0" indent="0" algn="ctr" rtl="0">
                        <a:spcBef>
                          <a:spcPts val="0"/>
                        </a:spcBef>
                        <a:spcAft>
                          <a:spcPts val="0"/>
                        </a:spcAft>
                        <a:buNone/>
                      </a:pPr>
                      <a:r>
                        <a:rPr lang="en-US" sz="1400" dirty="0"/>
                        <a:t>(14 days after </a:t>
                      </a:r>
                      <a:r>
                        <a:rPr lang="en-US" b="1" dirty="0"/>
                        <a:t>single</a:t>
                      </a:r>
                      <a:r>
                        <a:rPr lang="en-US" dirty="0"/>
                        <a:t> </a:t>
                      </a:r>
                      <a:r>
                        <a:rPr lang="en-US" sz="1400" dirty="0"/>
                        <a:t>dose)</a:t>
                      </a:r>
                      <a:endParaRPr sz="1100" dirty="0"/>
                    </a:p>
                  </a:txBody>
                  <a:tcPr marL="68600" marR="68600" marT="34300" marB="34300"/>
                </a:tc>
                <a:extLst>
                  <a:ext uri="{0D108BD9-81ED-4DB2-BD59-A6C34878D82A}">
                    <a16:rowId xmlns:a16="http://schemas.microsoft.com/office/drawing/2014/main" val="10001"/>
                  </a:ext>
                </a:extLst>
              </a:tr>
            </a:tbl>
          </a:graphicData>
        </a:graphic>
      </p:graphicFrame>
      <p:sp>
        <p:nvSpPr>
          <p:cNvPr id="229" name="Google Shape;229;p29"/>
          <p:cNvSpPr txBox="1"/>
          <p:nvPr/>
        </p:nvSpPr>
        <p:spPr>
          <a:xfrm>
            <a:off x="789088" y="4591801"/>
            <a:ext cx="5988600" cy="416808"/>
          </a:xfrm>
          <a:prstGeom prst="rect">
            <a:avLst/>
          </a:prstGeom>
          <a:noFill/>
          <a:ln>
            <a:noFill/>
          </a:ln>
        </p:spPr>
        <p:txBody>
          <a:bodyPr spcFirstLastPara="1" wrap="square" lIns="68575" tIns="34275" rIns="68575" bIns="34275" anchor="t" anchorCtr="0">
            <a:noAutofit/>
          </a:bodyPr>
          <a:lstStyle/>
          <a:p>
            <a:pPr lvl="0" algn="ctr"/>
            <a:r>
              <a:rPr lang="en-CA" sz="1200" dirty="0">
                <a:highlight>
                  <a:srgbClr val="FFFF00"/>
                </a:highlight>
              </a:rPr>
              <a:t>*Rollout of the AZ vaccine is currently paused in people under age 55 in Canada as they look more into its safety</a:t>
            </a:r>
            <a:endParaRPr sz="1200" dirty="0">
              <a:highlight>
                <a:srgbClr val="FFFF00"/>
              </a:highlight>
              <a:latin typeface="Lato"/>
              <a:ea typeface="Lato"/>
              <a:cs typeface="Lato"/>
              <a:sym typeface="Lato"/>
            </a:endParaRPr>
          </a:p>
        </p:txBody>
      </p:sp>
      <p:pic>
        <p:nvPicPr>
          <p:cNvPr id="230" name="Google Shape;230;p29"/>
          <p:cNvPicPr preferRelativeResize="0"/>
          <p:nvPr/>
        </p:nvPicPr>
        <p:blipFill>
          <a:blip r:embed="rId3">
            <a:alphaModFix/>
          </a:blip>
          <a:stretch>
            <a:fillRect/>
          </a:stretch>
        </p:blipFill>
        <p:spPr>
          <a:xfrm>
            <a:off x="7488221" y="2129291"/>
            <a:ext cx="1218575" cy="1152235"/>
          </a:xfrm>
          <a:prstGeom prst="rect">
            <a:avLst/>
          </a:prstGeom>
          <a:noFill/>
          <a:ln>
            <a:noFill/>
          </a:ln>
        </p:spPr>
      </p:pic>
      <p:pic>
        <p:nvPicPr>
          <p:cNvPr id="231" name="Google Shape;231;p29"/>
          <p:cNvPicPr preferRelativeResize="0"/>
          <p:nvPr/>
        </p:nvPicPr>
        <p:blipFill>
          <a:blip r:embed="rId3">
            <a:alphaModFix/>
          </a:blip>
          <a:stretch>
            <a:fillRect/>
          </a:stretch>
        </p:blipFill>
        <p:spPr>
          <a:xfrm>
            <a:off x="7488221" y="3439566"/>
            <a:ext cx="1218575" cy="11522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729450" y="7090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a:t>How effective are the COVID vaccines in protecting against HOSPITALIZATION?</a:t>
            </a:r>
            <a:endParaRPr sz="3000"/>
          </a:p>
        </p:txBody>
      </p:sp>
      <p:graphicFrame>
        <p:nvGraphicFramePr>
          <p:cNvPr id="237" name="Google Shape;237;p30"/>
          <p:cNvGraphicFramePr/>
          <p:nvPr/>
        </p:nvGraphicFramePr>
        <p:xfrm>
          <a:off x="636863" y="1962719"/>
          <a:ext cx="8026950" cy="2757355"/>
        </p:xfrm>
        <a:graphic>
          <a:graphicData uri="http://schemas.openxmlformats.org/drawingml/2006/table">
            <a:tbl>
              <a:tblPr firstRow="1" bandRow="1">
                <a:noFill/>
                <a:tableStyleId>{FD2B3938-9A31-46E1-9834-F58FC7E92818}</a:tableStyleId>
              </a:tblPr>
              <a:tblGrid>
                <a:gridCol w="4013475">
                  <a:extLst>
                    <a:ext uri="{9D8B030D-6E8A-4147-A177-3AD203B41FA5}">
                      <a16:colId xmlns:a16="http://schemas.microsoft.com/office/drawing/2014/main" val="20000"/>
                    </a:ext>
                  </a:extLst>
                </a:gridCol>
                <a:gridCol w="4013475">
                  <a:extLst>
                    <a:ext uri="{9D8B030D-6E8A-4147-A177-3AD203B41FA5}">
                      <a16:colId xmlns:a16="http://schemas.microsoft.com/office/drawing/2014/main" val="20001"/>
                    </a:ext>
                  </a:extLst>
                </a:gridCol>
              </a:tblGrid>
              <a:tr h="816475">
                <a:tc>
                  <a:txBody>
                    <a:bodyPr/>
                    <a:lstStyle/>
                    <a:p>
                      <a:pPr marL="0" marR="0" lvl="0" indent="0" algn="ctr" rtl="0">
                        <a:spcBef>
                          <a:spcPts val="0"/>
                        </a:spcBef>
                        <a:spcAft>
                          <a:spcPts val="0"/>
                        </a:spcAft>
                        <a:buNone/>
                      </a:pPr>
                      <a:r>
                        <a:rPr lang="en-US" sz="2500"/>
                        <a:t>Vaccine</a:t>
                      </a:r>
                      <a:endParaRPr sz="2500"/>
                    </a:p>
                  </a:txBody>
                  <a:tcPr marL="68600" marR="68600" marT="34300" marB="34300" anchor="ctr">
                    <a:solidFill>
                      <a:schemeClr val="dk1"/>
                    </a:solidFill>
                  </a:tcPr>
                </a:tc>
                <a:tc>
                  <a:txBody>
                    <a:bodyPr/>
                    <a:lstStyle/>
                    <a:p>
                      <a:pPr marL="0" marR="0" lvl="0" indent="0" algn="ctr" rtl="0">
                        <a:spcBef>
                          <a:spcPts val="0"/>
                        </a:spcBef>
                        <a:spcAft>
                          <a:spcPts val="0"/>
                        </a:spcAft>
                        <a:buNone/>
                      </a:pPr>
                      <a:r>
                        <a:rPr lang="en-US" sz="2500"/>
                        <a:t>Protection from hospitalization</a:t>
                      </a:r>
                      <a:endParaRPr sz="2500"/>
                    </a:p>
                  </a:txBody>
                  <a:tcPr marL="68600" marR="68600" marT="34300" marB="34300">
                    <a:solidFill>
                      <a:schemeClr val="dk1"/>
                    </a:solidFill>
                  </a:tcPr>
                </a:tc>
                <a:extLst>
                  <a:ext uri="{0D108BD9-81ED-4DB2-BD59-A6C34878D82A}">
                    <a16:rowId xmlns:a16="http://schemas.microsoft.com/office/drawing/2014/main" val="10000"/>
                  </a:ext>
                </a:extLst>
              </a:tr>
              <a:tr h="507625">
                <a:tc>
                  <a:txBody>
                    <a:bodyPr/>
                    <a:lstStyle/>
                    <a:p>
                      <a:pPr marL="0" marR="0" lvl="0" indent="0" algn="ctr" rtl="0">
                        <a:spcBef>
                          <a:spcPts val="0"/>
                        </a:spcBef>
                        <a:spcAft>
                          <a:spcPts val="0"/>
                        </a:spcAft>
                        <a:buNone/>
                      </a:pPr>
                      <a:r>
                        <a:rPr lang="en-US" sz="2200" b="1"/>
                        <a:t>Pfizer-BioNTech</a:t>
                      </a:r>
                      <a:endParaRPr sz="2200"/>
                    </a:p>
                  </a:txBody>
                  <a:tcPr marL="68600" marR="68600" marT="34300" marB="34300"/>
                </a:tc>
                <a:tc>
                  <a:txBody>
                    <a:bodyPr/>
                    <a:lstStyle/>
                    <a:p>
                      <a:pPr marL="0" marR="0" lvl="0" indent="0" algn="ctr" rtl="0">
                        <a:spcBef>
                          <a:spcPts val="0"/>
                        </a:spcBef>
                        <a:spcAft>
                          <a:spcPts val="0"/>
                        </a:spcAft>
                        <a:buNone/>
                      </a:pPr>
                      <a:r>
                        <a:rPr lang="en-US" sz="2200" b="1"/>
                        <a:t>100%</a:t>
                      </a:r>
                      <a:endParaRPr sz="2200"/>
                    </a:p>
                  </a:txBody>
                  <a:tcPr marL="68600" marR="68600" marT="34300" marB="34300"/>
                </a:tc>
                <a:extLst>
                  <a:ext uri="{0D108BD9-81ED-4DB2-BD59-A6C34878D82A}">
                    <a16:rowId xmlns:a16="http://schemas.microsoft.com/office/drawing/2014/main" val="10001"/>
                  </a:ext>
                </a:extLst>
              </a:tr>
              <a:tr h="507625">
                <a:tc>
                  <a:txBody>
                    <a:bodyPr/>
                    <a:lstStyle/>
                    <a:p>
                      <a:pPr marL="0" marR="0" lvl="0" indent="0" algn="ctr" rtl="0">
                        <a:spcBef>
                          <a:spcPts val="0"/>
                        </a:spcBef>
                        <a:spcAft>
                          <a:spcPts val="0"/>
                        </a:spcAft>
                        <a:buNone/>
                      </a:pPr>
                      <a:r>
                        <a:rPr lang="en-US" sz="2200" b="1"/>
                        <a:t>Moderna</a:t>
                      </a:r>
                      <a:endParaRPr sz="2200" b="1"/>
                    </a:p>
                  </a:txBody>
                  <a:tcPr marL="68600" marR="68600" marT="34300" marB="34300"/>
                </a:tc>
                <a:tc>
                  <a:txBody>
                    <a:bodyPr/>
                    <a:lstStyle/>
                    <a:p>
                      <a:pPr marL="0" marR="0" lvl="0" indent="0" algn="ctr" rtl="0">
                        <a:spcBef>
                          <a:spcPts val="0"/>
                        </a:spcBef>
                        <a:spcAft>
                          <a:spcPts val="0"/>
                        </a:spcAft>
                        <a:buNone/>
                      </a:pPr>
                      <a:r>
                        <a:rPr lang="en-US" sz="2200" b="1"/>
                        <a:t>97%</a:t>
                      </a:r>
                      <a:endParaRPr sz="2200" b="1"/>
                    </a:p>
                  </a:txBody>
                  <a:tcPr marL="68600" marR="68600" marT="34300" marB="34300"/>
                </a:tc>
                <a:extLst>
                  <a:ext uri="{0D108BD9-81ED-4DB2-BD59-A6C34878D82A}">
                    <a16:rowId xmlns:a16="http://schemas.microsoft.com/office/drawing/2014/main" val="10002"/>
                  </a:ext>
                </a:extLst>
              </a:tr>
              <a:tr h="507625">
                <a:tc>
                  <a:txBody>
                    <a:bodyPr/>
                    <a:lstStyle/>
                    <a:p>
                      <a:pPr marL="0" marR="0" lvl="0" indent="0" algn="ctr" rtl="0">
                        <a:spcBef>
                          <a:spcPts val="0"/>
                        </a:spcBef>
                        <a:spcAft>
                          <a:spcPts val="0"/>
                        </a:spcAft>
                        <a:buNone/>
                      </a:pPr>
                      <a:r>
                        <a:rPr lang="en-US" sz="2200" b="1"/>
                        <a:t>AstraZeneca</a:t>
                      </a:r>
                      <a:endParaRPr sz="2200" b="1"/>
                    </a:p>
                  </a:txBody>
                  <a:tcPr marL="68600" marR="68600" marT="34300" marB="34300"/>
                </a:tc>
                <a:tc>
                  <a:txBody>
                    <a:bodyPr/>
                    <a:lstStyle/>
                    <a:p>
                      <a:pPr marL="0" marR="0" lvl="0" indent="0" algn="ctr" rtl="0">
                        <a:spcBef>
                          <a:spcPts val="0"/>
                        </a:spcBef>
                        <a:spcAft>
                          <a:spcPts val="0"/>
                        </a:spcAft>
                        <a:buNone/>
                      </a:pPr>
                      <a:r>
                        <a:rPr lang="en-US" sz="2200" b="1"/>
                        <a:t>100%</a:t>
                      </a:r>
                      <a:endParaRPr sz="2200" b="1"/>
                    </a:p>
                  </a:txBody>
                  <a:tcPr marL="68600" marR="68600" marT="34300" marB="34300"/>
                </a:tc>
                <a:extLst>
                  <a:ext uri="{0D108BD9-81ED-4DB2-BD59-A6C34878D82A}">
                    <a16:rowId xmlns:a16="http://schemas.microsoft.com/office/drawing/2014/main" val="10003"/>
                  </a:ext>
                </a:extLst>
              </a:tr>
              <a:tr h="401300">
                <a:tc>
                  <a:txBody>
                    <a:bodyPr/>
                    <a:lstStyle/>
                    <a:p>
                      <a:pPr marL="0" marR="0" lvl="0" indent="0" algn="ctr" rtl="0">
                        <a:spcBef>
                          <a:spcPts val="0"/>
                        </a:spcBef>
                        <a:spcAft>
                          <a:spcPts val="0"/>
                        </a:spcAft>
                        <a:buNone/>
                      </a:pPr>
                      <a:r>
                        <a:rPr lang="en-US" sz="2200" b="1"/>
                        <a:t>Johnson &amp; Johnson</a:t>
                      </a:r>
                      <a:endParaRPr sz="2200" b="1"/>
                    </a:p>
                  </a:txBody>
                  <a:tcPr marL="68600" marR="68600" marT="34300" marB="34300"/>
                </a:tc>
                <a:tc>
                  <a:txBody>
                    <a:bodyPr/>
                    <a:lstStyle/>
                    <a:p>
                      <a:pPr marL="0" marR="0" lvl="0" indent="0" algn="ctr" rtl="0">
                        <a:spcBef>
                          <a:spcPts val="0"/>
                        </a:spcBef>
                        <a:spcAft>
                          <a:spcPts val="0"/>
                        </a:spcAft>
                        <a:buNone/>
                      </a:pPr>
                      <a:r>
                        <a:rPr lang="en-US" sz="2200" b="1"/>
                        <a:t>100%</a:t>
                      </a:r>
                      <a:endParaRPr sz="2200" b="1"/>
                    </a:p>
                  </a:txBody>
                  <a:tcPr marL="68600" marR="68600" marT="34300" marB="34300"/>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What we are learning</a:t>
            </a:r>
            <a:endParaRPr/>
          </a:p>
        </p:txBody>
      </p:sp>
      <p:sp>
        <p:nvSpPr>
          <p:cNvPr id="243" name="Google Shape;243;p31"/>
          <p:cNvSpPr txBox="1">
            <a:spLocks noGrp="1"/>
          </p:cNvSpPr>
          <p:nvPr>
            <p:ph type="body" idx="1"/>
          </p:nvPr>
        </p:nvSpPr>
        <p:spPr>
          <a:xfrm>
            <a:off x="729450" y="1641900"/>
            <a:ext cx="7688700" cy="26469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US" sz="2200"/>
              <a:t>How effective are the vaccines against the new variants?</a:t>
            </a:r>
            <a:endParaRPr sz="2200"/>
          </a:p>
          <a:p>
            <a:pPr marL="457200" lvl="0" indent="-368300" algn="l" rtl="0">
              <a:spcBef>
                <a:spcPts val="0"/>
              </a:spcBef>
              <a:spcAft>
                <a:spcPts val="0"/>
              </a:spcAft>
              <a:buSzPts val="2200"/>
              <a:buChar char="●"/>
            </a:pPr>
            <a:r>
              <a:rPr lang="en-US" sz="2200"/>
              <a:t>How long does the vaccine provide immune protection? Will we need booster shots?</a:t>
            </a:r>
            <a:endParaRPr sz="2200"/>
          </a:p>
          <a:p>
            <a:pPr marL="457200" lvl="0" indent="-368300" algn="l" rtl="0">
              <a:spcBef>
                <a:spcPts val="0"/>
              </a:spcBef>
              <a:spcAft>
                <a:spcPts val="0"/>
              </a:spcAft>
              <a:buSzPts val="2200"/>
              <a:buChar char="●"/>
            </a:pPr>
            <a:r>
              <a:rPr lang="en-US" sz="2200"/>
              <a:t>Do the vaccines prevent spread of COVID-19?</a:t>
            </a:r>
            <a:endParaRPr sz="2200"/>
          </a:p>
          <a:p>
            <a:pPr marL="457200" lvl="0" indent="0" algn="l" rtl="0">
              <a:spcBef>
                <a:spcPts val="1200"/>
              </a:spcBef>
              <a:spcAft>
                <a:spcPts val="1200"/>
              </a:spcAft>
              <a:buNone/>
            </a:pPr>
            <a:endParaRPr sz="2200"/>
          </a:p>
        </p:txBody>
      </p:sp>
      <p:pic>
        <p:nvPicPr>
          <p:cNvPr id="244" name="Google Shape;244;p31"/>
          <p:cNvPicPr preferRelativeResize="0"/>
          <p:nvPr/>
        </p:nvPicPr>
        <p:blipFill>
          <a:blip r:embed="rId3">
            <a:alphaModFix/>
          </a:blip>
          <a:stretch>
            <a:fillRect/>
          </a:stretch>
        </p:blipFill>
        <p:spPr>
          <a:xfrm>
            <a:off x="7148125" y="2705775"/>
            <a:ext cx="1374275" cy="2145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2"/>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What are the side effects of the COVID-19 vaccines?</a:t>
            </a:r>
            <a:endParaRPr sz="4800"/>
          </a:p>
        </p:txBody>
      </p:sp>
      <p:pic>
        <p:nvPicPr>
          <p:cNvPr id="250" name="Google Shape;250;p32"/>
          <p:cNvPicPr preferRelativeResize="0"/>
          <p:nvPr/>
        </p:nvPicPr>
        <p:blipFill>
          <a:blip r:embed="rId3">
            <a:alphaModFix/>
          </a:blip>
          <a:stretch>
            <a:fillRect/>
          </a:stretch>
        </p:blipFill>
        <p:spPr>
          <a:xfrm>
            <a:off x="6654476" y="3049776"/>
            <a:ext cx="1485675" cy="1437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title"/>
          </p:nvPr>
        </p:nvSpPr>
        <p:spPr>
          <a:xfrm>
            <a:off x="608200" y="632850"/>
            <a:ext cx="7688400" cy="53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200"/>
              <a:t>What are common </a:t>
            </a:r>
            <a:r>
              <a:rPr lang="en-US" sz="3200" b="1"/>
              <a:t>side effects</a:t>
            </a:r>
            <a:r>
              <a:rPr lang="en-US" sz="3200"/>
              <a:t>?</a:t>
            </a:r>
            <a:endParaRPr sz="3200"/>
          </a:p>
        </p:txBody>
      </p:sp>
      <p:pic>
        <p:nvPicPr>
          <p:cNvPr id="256" name="Google Shape;256;p33"/>
          <p:cNvPicPr preferRelativeResize="0"/>
          <p:nvPr/>
        </p:nvPicPr>
        <p:blipFill rotWithShape="1">
          <a:blip r:embed="rId3">
            <a:alphaModFix/>
          </a:blip>
          <a:srcRect/>
          <a:stretch/>
        </p:blipFill>
        <p:spPr>
          <a:xfrm>
            <a:off x="413175" y="1503951"/>
            <a:ext cx="4295827" cy="2863900"/>
          </a:xfrm>
          <a:prstGeom prst="rect">
            <a:avLst/>
          </a:prstGeom>
          <a:noFill/>
          <a:ln>
            <a:noFill/>
          </a:ln>
        </p:spPr>
      </p:pic>
      <p:sp>
        <p:nvSpPr>
          <p:cNvPr id="257" name="Google Shape;257;p33"/>
          <p:cNvSpPr txBox="1"/>
          <p:nvPr/>
        </p:nvSpPr>
        <p:spPr>
          <a:xfrm>
            <a:off x="608203" y="1594675"/>
            <a:ext cx="1706100" cy="507300"/>
          </a:xfrm>
          <a:prstGeom prst="rect">
            <a:avLst/>
          </a:prstGeom>
          <a:solidFill>
            <a:srgbClr val="FFDB4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58" name="Google Shape;258;p33"/>
          <p:cNvSpPr txBox="1"/>
          <p:nvPr/>
        </p:nvSpPr>
        <p:spPr>
          <a:xfrm>
            <a:off x="336975" y="4447575"/>
            <a:ext cx="44400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b="1">
                <a:latin typeface="Century Gothic"/>
                <a:ea typeface="Century Gothic"/>
                <a:cs typeface="Century Gothic"/>
                <a:sym typeface="Century Gothic"/>
              </a:rPr>
              <a:t>Similar to </a:t>
            </a:r>
            <a:r>
              <a:rPr lang="en-US" b="1" u="sng">
                <a:latin typeface="Century Gothic"/>
                <a:ea typeface="Century Gothic"/>
                <a:cs typeface="Century Gothic"/>
                <a:sym typeface="Century Gothic"/>
              </a:rPr>
              <a:t>types</a:t>
            </a:r>
            <a:r>
              <a:rPr lang="en-US" b="1">
                <a:latin typeface="Century Gothic"/>
                <a:ea typeface="Century Gothic"/>
                <a:cs typeface="Century Gothic"/>
                <a:sym typeface="Century Gothic"/>
              </a:rPr>
              <a:t> of side effects from other vaccines</a:t>
            </a:r>
            <a:endParaRPr b="1"/>
          </a:p>
          <a:p>
            <a:pPr marL="0" marR="0" lvl="0" indent="0" algn="ctr" rtl="0">
              <a:spcBef>
                <a:spcPts val="0"/>
              </a:spcBef>
              <a:spcAft>
                <a:spcPts val="0"/>
              </a:spcAft>
              <a:buNone/>
            </a:pPr>
            <a:r>
              <a:rPr lang="en-US" b="1">
                <a:latin typeface="Century Gothic"/>
                <a:ea typeface="Century Gothic"/>
                <a:cs typeface="Century Gothic"/>
                <a:sym typeface="Century Gothic"/>
              </a:rPr>
              <a:t>Generally resolve in 1-3 days</a:t>
            </a:r>
            <a:endParaRPr b="1"/>
          </a:p>
        </p:txBody>
      </p:sp>
      <p:sp>
        <p:nvSpPr>
          <p:cNvPr id="259" name="Google Shape;259;p33"/>
          <p:cNvSpPr txBox="1"/>
          <p:nvPr/>
        </p:nvSpPr>
        <p:spPr>
          <a:xfrm>
            <a:off x="5060174" y="1006450"/>
            <a:ext cx="3913800" cy="3937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900"/>
              </a:spcBef>
              <a:spcAft>
                <a:spcPts val="0"/>
              </a:spcAft>
              <a:buNone/>
            </a:pPr>
            <a:r>
              <a:rPr lang="en-US" sz="1100" b="1" dirty="0">
                <a:highlight>
                  <a:srgbClr val="FFFFFF"/>
                </a:highlight>
                <a:latin typeface="Roboto"/>
                <a:ea typeface="Roboto"/>
                <a:cs typeface="Roboto"/>
                <a:sym typeface="Roboto"/>
              </a:rPr>
              <a:t>Very common ≥10% (more than 1 in 10 doses)</a:t>
            </a:r>
            <a:endParaRPr sz="1100" b="1" dirty="0">
              <a:highlight>
                <a:srgbClr val="FFFFFF"/>
              </a:highlight>
              <a:latin typeface="Roboto"/>
              <a:ea typeface="Roboto"/>
              <a:cs typeface="Roboto"/>
              <a:sym typeface="Roboto"/>
            </a:endParaRPr>
          </a:p>
          <a:p>
            <a:pPr marL="457200" lvl="0" indent="-298450" algn="l" rtl="0">
              <a:lnSpc>
                <a:spcPct val="100000"/>
              </a:lnSpc>
              <a:spcBef>
                <a:spcPts val="800"/>
              </a:spcBef>
              <a:spcAft>
                <a:spcPts val="0"/>
              </a:spcAft>
              <a:buSzPts val="1100"/>
              <a:buFont typeface="Roboto"/>
              <a:buChar char="●"/>
            </a:pPr>
            <a:r>
              <a:rPr lang="en-US" sz="1100" dirty="0">
                <a:highlight>
                  <a:srgbClr val="FFFFFF"/>
                </a:highlight>
                <a:latin typeface="Roboto"/>
                <a:ea typeface="Roboto"/>
                <a:cs typeface="Roboto"/>
                <a:sym typeface="Roboto"/>
              </a:rPr>
              <a:t>pain at the injection site</a:t>
            </a:r>
            <a:endParaRPr sz="1100" dirty="0">
              <a:highlight>
                <a:srgbClr val="FFFFFF"/>
              </a:highlight>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100" dirty="0">
                <a:highlight>
                  <a:srgbClr val="FFFFFF"/>
                </a:highlight>
                <a:latin typeface="Roboto"/>
                <a:ea typeface="Roboto"/>
                <a:cs typeface="Roboto"/>
                <a:sym typeface="Roboto"/>
              </a:rPr>
              <a:t>headache, feeling tired</a:t>
            </a:r>
            <a:endParaRPr sz="1100" dirty="0">
              <a:highlight>
                <a:srgbClr val="FFFFFF"/>
              </a:highlight>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100" dirty="0">
                <a:highlight>
                  <a:srgbClr val="FFFFFF"/>
                </a:highlight>
                <a:latin typeface="Roboto"/>
                <a:ea typeface="Roboto"/>
                <a:cs typeface="Roboto"/>
                <a:sym typeface="Roboto"/>
              </a:rPr>
              <a:t>muscle or joint pain</a:t>
            </a:r>
            <a:endParaRPr sz="1100" dirty="0">
              <a:highlight>
                <a:srgbClr val="FFFFFF"/>
              </a:highlight>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100" dirty="0">
                <a:highlight>
                  <a:srgbClr val="FFFFFF"/>
                </a:highlight>
                <a:latin typeface="Roboto"/>
                <a:ea typeface="Roboto"/>
                <a:cs typeface="Roboto"/>
                <a:sym typeface="Roboto"/>
              </a:rPr>
              <a:t>fever or chills</a:t>
            </a:r>
            <a:endParaRPr sz="1100" dirty="0">
              <a:highlight>
                <a:srgbClr val="FFFFFF"/>
              </a:highlight>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100" dirty="0">
                <a:highlight>
                  <a:srgbClr val="FFFFFF"/>
                </a:highlight>
                <a:latin typeface="Roboto"/>
                <a:ea typeface="Roboto"/>
                <a:cs typeface="Roboto"/>
                <a:sym typeface="Roboto"/>
              </a:rPr>
              <a:t>swelling or tenderness under the armpit (</a:t>
            </a:r>
            <a:r>
              <a:rPr lang="en-US" sz="1100" dirty="0" err="1">
                <a:highlight>
                  <a:srgbClr val="FFFFFF"/>
                </a:highlight>
                <a:latin typeface="Roboto"/>
                <a:ea typeface="Roboto"/>
                <a:cs typeface="Roboto"/>
                <a:sym typeface="Roboto"/>
              </a:rPr>
              <a:t>Moderna</a:t>
            </a:r>
            <a:r>
              <a:rPr lang="en-US" sz="1100" dirty="0">
                <a:highlight>
                  <a:srgbClr val="FFFFFF"/>
                </a:highlight>
                <a:latin typeface="Roboto"/>
                <a:ea typeface="Roboto"/>
                <a:cs typeface="Roboto"/>
                <a:sym typeface="Roboto"/>
              </a:rPr>
              <a:t>)</a:t>
            </a:r>
            <a:endParaRPr sz="1100" dirty="0">
              <a:highlight>
                <a:srgbClr val="FFFFFF"/>
              </a:highlight>
              <a:latin typeface="Roboto"/>
              <a:ea typeface="Roboto"/>
              <a:cs typeface="Roboto"/>
              <a:sym typeface="Roboto"/>
            </a:endParaRPr>
          </a:p>
          <a:p>
            <a:pPr marL="0" lvl="0" indent="0" algn="l" rtl="0">
              <a:lnSpc>
                <a:spcPct val="100000"/>
              </a:lnSpc>
              <a:spcBef>
                <a:spcPts val="1900"/>
              </a:spcBef>
              <a:spcAft>
                <a:spcPts val="0"/>
              </a:spcAft>
              <a:buNone/>
            </a:pPr>
            <a:r>
              <a:rPr lang="en-US" sz="1100" b="1" dirty="0">
                <a:highlight>
                  <a:srgbClr val="FFFFFF"/>
                </a:highlight>
                <a:latin typeface="Roboto"/>
                <a:ea typeface="Roboto"/>
                <a:cs typeface="Roboto"/>
                <a:sym typeface="Roboto"/>
              </a:rPr>
              <a:t>Common 1%-10% (1 in 100 to 1 in 10 doses)</a:t>
            </a:r>
            <a:endParaRPr sz="1100" b="1" dirty="0">
              <a:highlight>
                <a:srgbClr val="FFFFFF"/>
              </a:highlight>
              <a:latin typeface="Roboto"/>
              <a:ea typeface="Roboto"/>
              <a:cs typeface="Roboto"/>
              <a:sym typeface="Roboto"/>
            </a:endParaRPr>
          </a:p>
          <a:p>
            <a:pPr marL="457200" lvl="0" indent="-298450" algn="l" rtl="0">
              <a:lnSpc>
                <a:spcPct val="100000"/>
              </a:lnSpc>
              <a:spcBef>
                <a:spcPts val="800"/>
              </a:spcBef>
              <a:spcAft>
                <a:spcPts val="0"/>
              </a:spcAft>
              <a:buSzPts val="1100"/>
              <a:buFont typeface="Roboto"/>
              <a:buChar char="●"/>
            </a:pPr>
            <a:r>
              <a:rPr lang="en-US" sz="1100" dirty="0">
                <a:highlight>
                  <a:srgbClr val="FFFFFF"/>
                </a:highlight>
                <a:latin typeface="Roboto"/>
                <a:ea typeface="Roboto"/>
                <a:cs typeface="Roboto"/>
                <a:sym typeface="Roboto"/>
              </a:rPr>
              <a:t>redness &amp; swelling at the injection site</a:t>
            </a:r>
            <a:endParaRPr sz="1100" dirty="0">
              <a:highlight>
                <a:srgbClr val="FFFFFF"/>
              </a:highlight>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100" dirty="0">
                <a:highlight>
                  <a:srgbClr val="FFFFFF"/>
                </a:highlight>
                <a:latin typeface="Roboto"/>
                <a:ea typeface="Roboto"/>
                <a:cs typeface="Roboto"/>
                <a:sym typeface="Roboto"/>
              </a:rPr>
              <a:t>nausea &amp; vomiting</a:t>
            </a:r>
            <a:endParaRPr sz="1100" dirty="0">
              <a:highlight>
                <a:srgbClr val="FFFFFF"/>
              </a:highlight>
              <a:latin typeface="Roboto"/>
              <a:ea typeface="Roboto"/>
              <a:cs typeface="Roboto"/>
              <a:sym typeface="Roboto"/>
            </a:endParaRPr>
          </a:p>
          <a:p>
            <a:pPr marL="0" lvl="0" indent="0" algn="l" rtl="0">
              <a:lnSpc>
                <a:spcPct val="100000"/>
              </a:lnSpc>
              <a:spcBef>
                <a:spcPts val="1900"/>
              </a:spcBef>
              <a:spcAft>
                <a:spcPts val="0"/>
              </a:spcAft>
              <a:buNone/>
            </a:pPr>
            <a:r>
              <a:rPr lang="en-US" sz="1100" b="1" dirty="0">
                <a:highlight>
                  <a:srgbClr val="FFFFFF"/>
                </a:highlight>
                <a:latin typeface="Roboto"/>
                <a:ea typeface="Roboto"/>
                <a:cs typeface="Roboto"/>
                <a:sym typeface="Roboto"/>
              </a:rPr>
              <a:t>Uncommon 1% (1 in 100 doses)</a:t>
            </a:r>
            <a:endParaRPr sz="1100" b="1" dirty="0">
              <a:highlight>
                <a:srgbClr val="FFFFFF"/>
              </a:highlight>
              <a:latin typeface="Roboto"/>
              <a:ea typeface="Roboto"/>
              <a:cs typeface="Roboto"/>
              <a:sym typeface="Roboto"/>
            </a:endParaRPr>
          </a:p>
          <a:p>
            <a:pPr marL="457200" lvl="0" indent="-298450" algn="l" rtl="0">
              <a:lnSpc>
                <a:spcPct val="100000"/>
              </a:lnSpc>
              <a:spcBef>
                <a:spcPts val="800"/>
              </a:spcBef>
              <a:spcAft>
                <a:spcPts val="0"/>
              </a:spcAft>
              <a:buSzPts val="1100"/>
              <a:buFont typeface="Roboto"/>
              <a:buChar char="●"/>
            </a:pPr>
            <a:r>
              <a:rPr lang="en-US" sz="1100" dirty="0">
                <a:highlight>
                  <a:srgbClr val="FFFFFF"/>
                </a:highlight>
                <a:latin typeface="Roboto"/>
                <a:ea typeface="Roboto"/>
                <a:cs typeface="Roboto"/>
                <a:sym typeface="Roboto"/>
              </a:rPr>
              <a:t>enlarged lymph nodes</a:t>
            </a:r>
            <a:endParaRPr sz="1100" dirty="0">
              <a:highlight>
                <a:srgbClr val="FFFFFF"/>
              </a:highlight>
              <a:latin typeface="Roboto"/>
              <a:ea typeface="Roboto"/>
              <a:cs typeface="Roboto"/>
              <a:sym typeface="Roboto"/>
            </a:endParaRPr>
          </a:p>
          <a:p>
            <a:pPr marL="0" lvl="0" indent="0" algn="l" rtl="0">
              <a:lnSpc>
                <a:spcPct val="100000"/>
              </a:lnSpc>
              <a:spcBef>
                <a:spcPts val="1900"/>
              </a:spcBef>
              <a:spcAft>
                <a:spcPts val="0"/>
              </a:spcAft>
              <a:buNone/>
            </a:pPr>
            <a:r>
              <a:rPr lang="en-US" sz="1100" b="1" dirty="0">
                <a:highlight>
                  <a:srgbClr val="FFFFFF"/>
                </a:highlight>
                <a:latin typeface="Roboto"/>
                <a:ea typeface="Roboto"/>
                <a:cs typeface="Roboto"/>
                <a:sym typeface="Roboto"/>
              </a:rPr>
              <a:t>Very rare</a:t>
            </a:r>
            <a:endParaRPr sz="1100" b="1" dirty="0">
              <a:highlight>
                <a:srgbClr val="FFFFFF"/>
              </a:highlight>
              <a:latin typeface="Roboto"/>
              <a:ea typeface="Roboto"/>
              <a:cs typeface="Roboto"/>
              <a:sym typeface="Roboto"/>
            </a:endParaRPr>
          </a:p>
          <a:p>
            <a:pPr marL="457200" lvl="0" indent="-298450" algn="l" rtl="0">
              <a:lnSpc>
                <a:spcPct val="100000"/>
              </a:lnSpc>
              <a:spcBef>
                <a:spcPts val="800"/>
              </a:spcBef>
              <a:spcAft>
                <a:spcPts val="0"/>
              </a:spcAft>
              <a:buSzPts val="1100"/>
              <a:buFont typeface="Roboto"/>
              <a:buChar char="●"/>
            </a:pPr>
            <a:r>
              <a:rPr lang="en-US" sz="1100" dirty="0">
                <a:highlight>
                  <a:srgbClr val="FFFFFF"/>
                </a:highlight>
                <a:latin typeface="Roboto"/>
                <a:ea typeface="Roboto"/>
                <a:cs typeface="Roboto"/>
                <a:sym typeface="Roboto"/>
              </a:rPr>
              <a:t>serious allergic reactions such as anaphylaxis</a:t>
            </a:r>
            <a:endParaRPr sz="1100" dirty="0">
              <a:highlight>
                <a:srgbClr val="FFFFFF"/>
              </a:highlight>
              <a:latin typeface="Roboto"/>
              <a:ea typeface="Roboto"/>
              <a:cs typeface="Roboto"/>
              <a:sym typeface="Roboto"/>
            </a:endParaRPr>
          </a:p>
          <a:p>
            <a:pPr marL="0" lvl="0" indent="0" algn="r" rtl="0">
              <a:spcBef>
                <a:spcPts val="800"/>
              </a:spcBef>
              <a:spcAft>
                <a:spcPts val="0"/>
              </a:spcAft>
              <a:buNone/>
            </a:pPr>
            <a:endParaRPr sz="1000" i="1" dirty="0">
              <a:latin typeface="Lato"/>
              <a:ea typeface="Lato"/>
              <a:cs typeface="Lato"/>
              <a:sym typeface="Lato"/>
            </a:endParaRPr>
          </a:p>
          <a:p>
            <a:pPr marL="0" lvl="0" indent="0" algn="r" rtl="0">
              <a:spcBef>
                <a:spcPts val="0"/>
              </a:spcBef>
              <a:spcAft>
                <a:spcPts val="0"/>
              </a:spcAft>
              <a:buNone/>
            </a:pPr>
            <a:r>
              <a:rPr lang="en-US" sz="1000" i="1" dirty="0">
                <a:latin typeface="Lato"/>
                <a:ea typeface="Lato"/>
                <a:cs typeface="Lato"/>
                <a:sym typeface="Lato"/>
              </a:rPr>
              <a:t>Source: Toronto Public Health</a:t>
            </a:r>
            <a:endParaRPr sz="1000" i="1" dirty="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402100" y="192200"/>
            <a:ext cx="8259600" cy="1050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sz="2400"/>
              <a:t>Do we really know enough about the side effects of the vaccine?</a:t>
            </a:r>
            <a:endParaRPr sz="2400"/>
          </a:p>
        </p:txBody>
      </p:sp>
      <p:pic>
        <p:nvPicPr>
          <p:cNvPr id="265" name="Google Shape;265;p34" descr="Map&#10;&#10;Description automatically generated"/>
          <p:cNvPicPr preferRelativeResize="0">
            <a:picLocks noGrp="1"/>
          </p:cNvPicPr>
          <p:nvPr>
            <p:ph type="body" idx="1"/>
          </p:nvPr>
        </p:nvPicPr>
        <p:blipFill rotWithShape="1">
          <a:blip r:embed="rId3">
            <a:alphaModFix/>
          </a:blip>
          <a:srcRect/>
          <a:stretch/>
        </p:blipFill>
        <p:spPr>
          <a:xfrm>
            <a:off x="1409930" y="1336870"/>
            <a:ext cx="6550500" cy="3684000"/>
          </a:xfrm>
          <a:prstGeom prst="rect">
            <a:avLst/>
          </a:prstGeom>
          <a:noFill/>
          <a:ln>
            <a:noFill/>
          </a:ln>
        </p:spPr>
      </p:pic>
      <p:sp>
        <p:nvSpPr>
          <p:cNvPr id="266" name="Google Shape;266;p34"/>
          <p:cNvSpPr txBox="1"/>
          <p:nvPr/>
        </p:nvSpPr>
        <p:spPr>
          <a:xfrm>
            <a:off x="261950" y="2075400"/>
            <a:ext cx="8494800" cy="1509900"/>
          </a:xfrm>
          <a:prstGeom prst="rect">
            <a:avLst/>
          </a:prstGeom>
          <a:solidFill>
            <a:srgbClr val="C9DAF8"/>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3000">
                <a:solidFill>
                  <a:srgbClr val="1155CC"/>
                </a:solidFill>
                <a:latin typeface="Lato"/>
                <a:ea typeface="Lato"/>
                <a:cs typeface="Lato"/>
                <a:sym typeface="Lato"/>
              </a:rPr>
              <a:t>As of March 22, 2021: </a:t>
            </a:r>
            <a:endParaRPr sz="3000">
              <a:solidFill>
                <a:srgbClr val="1155CC"/>
              </a:solidFill>
              <a:latin typeface="Lato"/>
              <a:ea typeface="Lato"/>
              <a:cs typeface="Lato"/>
              <a:sym typeface="Lato"/>
            </a:endParaRPr>
          </a:p>
          <a:p>
            <a:pPr marL="0" marR="0" lvl="0" indent="0" algn="ctr" rtl="0">
              <a:spcBef>
                <a:spcPts val="0"/>
              </a:spcBef>
              <a:spcAft>
                <a:spcPts val="0"/>
              </a:spcAft>
              <a:buNone/>
            </a:pPr>
            <a:r>
              <a:rPr lang="en-US" sz="3000">
                <a:solidFill>
                  <a:srgbClr val="1155CC"/>
                </a:solidFill>
                <a:latin typeface="Lato"/>
                <a:ea typeface="Lato"/>
                <a:cs typeface="Lato"/>
                <a:sym typeface="Lato"/>
              </a:rPr>
              <a:t>458</a:t>
            </a:r>
            <a:r>
              <a:rPr lang="en-US" sz="3000" b="1">
                <a:solidFill>
                  <a:srgbClr val="1155CC"/>
                </a:solidFill>
                <a:latin typeface="Lato"/>
                <a:ea typeface="Lato"/>
                <a:cs typeface="Lato"/>
                <a:sym typeface="Lato"/>
              </a:rPr>
              <a:t> MILLION</a:t>
            </a:r>
            <a:r>
              <a:rPr lang="en-US" sz="3000">
                <a:solidFill>
                  <a:srgbClr val="1155CC"/>
                </a:solidFill>
                <a:latin typeface="Lato"/>
                <a:ea typeface="Lato"/>
                <a:cs typeface="Lato"/>
                <a:sym typeface="Lato"/>
              </a:rPr>
              <a:t> DOSES OF VACCINES HAVE BEEN PROVIDED WORLDWIDE</a:t>
            </a:r>
            <a:endParaRPr sz="1400">
              <a:solidFill>
                <a:srgbClr val="1155CC"/>
              </a:solidFill>
              <a:latin typeface="Lato"/>
              <a:ea typeface="Lato"/>
              <a:cs typeface="Lato"/>
              <a:sym typeface="Lato"/>
            </a:endParaRPr>
          </a:p>
        </p:txBody>
      </p:sp>
      <p:sp>
        <p:nvSpPr>
          <p:cNvPr id="267" name="Google Shape;267;p34"/>
          <p:cNvSpPr txBox="1"/>
          <p:nvPr/>
        </p:nvSpPr>
        <p:spPr>
          <a:xfrm>
            <a:off x="65375" y="4727525"/>
            <a:ext cx="389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Lato"/>
                <a:ea typeface="Lato"/>
                <a:cs typeface="Lato"/>
                <a:sym typeface="Lato"/>
              </a:rPr>
              <a:t>https://ourworldindata.org/covid-vaccinations</a:t>
            </a:r>
            <a:endParaRPr sz="12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Are vaccines safe for people with certain medical conditions?</a:t>
            </a:r>
            <a:endParaRPr sz="4800"/>
          </a:p>
        </p:txBody>
      </p:sp>
      <p:pic>
        <p:nvPicPr>
          <p:cNvPr id="273" name="Google Shape;273;p35"/>
          <p:cNvPicPr preferRelativeResize="0"/>
          <p:nvPr/>
        </p:nvPicPr>
        <p:blipFill>
          <a:blip r:embed="rId3">
            <a:alphaModFix/>
          </a:blip>
          <a:stretch>
            <a:fillRect/>
          </a:stretch>
        </p:blipFill>
        <p:spPr>
          <a:xfrm>
            <a:off x="7032126" y="3354576"/>
            <a:ext cx="1485675" cy="143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789050" y="961300"/>
            <a:ext cx="7688700" cy="68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What questions do you have about the vaccines?</a:t>
            </a:r>
            <a:endParaRPr/>
          </a:p>
        </p:txBody>
      </p:sp>
      <p:pic>
        <p:nvPicPr>
          <p:cNvPr id="117" name="Google Shape;117;p18"/>
          <p:cNvPicPr preferRelativeResize="0"/>
          <p:nvPr/>
        </p:nvPicPr>
        <p:blipFill>
          <a:blip r:embed="rId3">
            <a:alphaModFix/>
          </a:blip>
          <a:stretch>
            <a:fillRect/>
          </a:stretch>
        </p:blipFill>
        <p:spPr>
          <a:xfrm>
            <a:off x="2448350" y="2377950"/>
            <a:ext cx="4007124" cy="22234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729450" y="709050"/>
            <a:ext cx="7688400" cy="5352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2"/>
              </a:buClr>
              <a:buSzPts val="3200"/>
              <a:buFont typeface="Century Gothic"/>
              <a:buNone/>
            </a:pPr>
            <a:r>
              <a:rPr lang="en-US" sz="3000"/>
              <a:t>Special considerations</a:t>
            </a:r>
            <a:endParaRPr sz="3000"/>
          </a:p>
        </p:txBody>
      </p:sp>
      <p:sp>
        <p:nvSpPr>
          <p:cNvPr id="279" name="Google Shape;279;p36"/>
          <p:cNvSpPr txBox="1">
            <a:spLocks noGrp="1"/>
          </p:cNvSpPr>
          <p:nvPr>
            <p:ph type="body" idx="4294967295"/>
          </p:nvPr>
        </p:nvSpPr>
        <p:spPr>
          <a:xfrm>
            <a:off x="827484" y="1539688"/>
            <a:ext cx="6709906" cy="3146611"/>
          </a:xfrm>
          <a:prstGeom prst="rect">
            <a:avLst/>
          </a:prstGeom>
          <a:noFill/>
          <a:ln>
            <a:noFill/>
          </a:ln>
        </p:spPr>
        <p:txBody>
          <a:bodyPr spcFirstLastPara="1" wrap="square" lIns="68575" tIns="34275" rIns="68575" bIns="34275" anchor="t" anchorCtr="0">
            <a:normAutofit/>
          </a:bodyPr>
          <a:lstStyle/>
          <a:p>
            <a:pPr marL="457200" lvl="0" indent="-381000" algn="l" rtl="0">
              <a:spcBef>
                <a:spcPts val="800"/>
              </a:spcBef>
              <a:spcAft>
                <a:spcPts val="0"/>
              </a:spcAft>
              <a:buSzPts val="2400"/>
              <a:buChar char="●"/>
            </a:pPr>
            <a:r>
              <a:rPr lang="en-US" sz="2400"/>
              <a:t>Immunocompromise (conditions/meds)</a:t>
            </a:r>
            <a:endParaRPr sz="2400"/>
          </a:p>
          <a:p>
            <a:pPr marL="457200" lvl="0" indent="-381000" algn="l" rtl="0">
              <a:spcBef>
                <a:spcPts val="0"/>
              </a:spcBef>
              <a:spcAft>
                <a:spcPts val="0"/>
              </a:spcAft>
              <a:buSzPts val="2400"/>
              <a:buChar char="●"/>
            </a:pPr>
            <a:r>
              <a:rPr lang="en-US" sz="2400"/>
              <a:t>Autoimmune disorders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b="1" i="1"/>
              <a:t>Talk to your health care provider</a:t>
            </a:r>
            <a:endParaRPr sz="2400" b="1" i="1"/>
          </a:p>
          <a:p>
            <a:pPr marL="457200" lvl="0" indent="0" algn="l" rtl="0">
              <a:spcBef>
                <a:spcPts val="0"/>
              </a:spcBef>
              <a:spcAft>
                <a:spcPts val="0"/>
              </a:spcAft>
              <a:buNone/>
            </a:pPr>
            <a:endParaRPr sz="2400"/>
          </a:p>
          <a:p>
            <a:pPr marL="0" lvl="0" indent="0" algn="l" rtl="0">
              <a:spcBef>
                <a:spcPts val="0"/>
              </a:spcBef>
              <a:spcAft>
                <a:spcPts val="0"/>
              </a:spcAft>
              <a:buNone/>
            </a:pPr>
            <a:endParaRPr sz="2400"/>
          </a:p>
          <a:p>
            <a:pPr marL="457200" lvl="0" indent="0" algn="l" rtl="0">
              <a:spcBef>
                <a:spcPts val="800"/>
              </a:spcBef>
              <a:spcAft>
                <a:spcPts val="0"/>
              </a:spcAft>
              <a:buNone/>
            </a:pPr>
            <a:endParaRPr sz="2400"/>
          </a:p>
          <a:p>
            <a:pPr marL="0" lvl="0" indent="0" algn="l" rtl="0">
              <a:spcBef>
                <a:spcPts val="800"/>
              </a:spcBef>
              <a:spcAft>
                <a:spcPts val="0"/>
              </a:spcAft>
              <a:buSzPts val="1800"/>
              <a:buNone/>
            </a:pPr>
            <a:endParaRPr sz="2400"/>
          </a:p>
        </p:txBody>
      </p:sp>
      <p:pic>
        <p:nvPicPr>
          <p:cNvPr id="280" name="Google Shape;280;p36"/>
          <p:cNvPicPr preferRelativeResize="0"/>
          <p:nvPr/>
        </p:nvPicPr>
        <p:blipFill>
          <a:blip r:embed="rId3">
            <a:alphaModFix/>
          </a:blip>
          <a:stretch>
            <a:fillRect/>
          </a:stretch>
        </p:blipFill>
        <p:spPr>
          <a:xfrm>
            <a:off x="6950075" y="1244250"/>
            <a:ext cx="1393574" cy="3464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729450" y="709050"/>
            <a:ext cx="7688400" cy="53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000"/>
              <a:t>Can I get the vaccine if I am </a:t>
            </a:r>
            <a:r>
              <a:rPr lang="en-US" sz="3000" b="1"/>
              <a:t>pregnant or breastfeeding?</a:t>
            </a:r>
            <a:endParaRPr sz="3000"/>
          </a:p>
        </p:txBody>
      </p:sp>
      <p:sp>
        <p:nvSpPr>
          <p:cNvPr id="286" name="Google Shape;286;p37"/>
          <p:cNvSpPr txBox="1">
            <a:spLocks noGrp="1"/>
          </p:cNvSpPr>
          <p:nvPr>
            <p:ph type="body" idx="4294967295"/>
          </p:nvPr>
        </p:nvSpPr>
        <p:spPr>
          <a:xfrm>
            <a:off x="660575" y="1897675"/>
            <a:ext cx="6151800" cy="3051900"/>
          </a:xfrm>
          <a:prstGeom prst="rect">
            <a:avLst/>
          </a:prstGeom>
          <a:noFill/>
          <a:ln>
            <a:noFill/>
          </a:ln>
        </p:spPr>
        <p:txBody>
          <a:bodyPr spcFirstLastPara="1" wrap="square" lIns="68575" tIns="34275" rIns="68575" bIns="34275" anchor="t" anchorCtr="0">
            <a:normAutofit fontScale="92500"/>
          </a:bodyPr>
          <a:lstStyle/>
          <a:p>
            <a:pPr marL="457200" lvl="0" indent="-368300" algn="l" rtl="0">
              <a:spcBef>
                <a:spcPts val="0"/>
              </a:spcBef>
              <a:spcAft>
                <a:spcPts val="0"/>
              </a:spcAft>
              <a:buSzPts val="2200"/>
              <a:buChar char="●"/>
            </a:pPr>
            <a:r>
              <a:rPr lang="en-US" sz="2200"/>
              <a:t>Recommended by WHO and other expert groups </a:t>
            </a:r>
            <a:endParaRPr sz="2200"/>
          </a:p>
          <a:p>
            <a:pPr marL="457200" lvl="0" indent="-368300" algn="l" rtl="0">
              <a:spcBef>
                <a:spcPts val="0"/>
              </a:spcBef>
              <a:spcAft>
                <a:spcPts val="0"/>
              </a:spcAft>
              <a:buSzPts val="2200"/>
              <a:buChar char="●"/>
            </a:pPr>
            <a:r>
              <a:rPr lang="en-US" sz="2200"/>
              <a:t>Based on how vaccines work → unlikely to pose a specific risk</a:t>
            </a:r>
            <a:endParaRPr sz="2200"/>
          </a:p>
          <a:p>
            <a:pPr marL="457200" lvl="0" indent="-368300" algn="l" rtl="0">
              <a:spcBef>
                <a:spcPts val="800"/>
              </a:spcBef>
              <a:spcAft>
                <a:spcPts val="0"/>
              </a:spcAft>
              <a:buSzPts val="2200"/>
              <a:buChar char="●"/>
            </a:pPr>
            <a:r>
              <a:rPr lang="en-US" sz="2200"/>
              <a:t>Risks of severe illness from </a:t>
            </a:r>
            <a:r>
              <a:rPr lang="en-US" sz="2200" b="1"/>
              <a:t>COVID-19 infection </a:t>
            </a:r>
            <a:r>
              <a:rPr lang="en-US" sz="2200"/>
              <a:t>during pregnancy</a:t>
            </a:r>
            <a:endParaRPr sz="2200"/>
          </a:p>
          <a:p>
            <a:pPr marL="457200" lvl="0" indent="-368300" algn="l" rtl="0">
              <a:spcBef>
                <a:spcPts val="800"/>
              </a:spcBef>
              <a:spcAft>
                <a:spcPts val="0"/>
              </a:spcAft>
              <a:buSzPts val="2200"/>
              <a:buChar char="●"/>
            </a:pPr>
            <a:r>
              <a:rPr lang="en-US" sz="2200"/>
              <a:t>Further studies underway</a:t>
            </a:r>
            <a:endParaRPr sz="2200"/>
          </a:p>
          <a:p>
            <a:pPr marL="0" lvl="0" indent="0" algn="ctr" rtl="0">
              <a:spcBef>
                <a:spcPts val="0"/>
              </a:spcBef>
              <a:spcAft>
                <a:spcPts val="0"/>
              </a:spcAft>
              <a:buNone/>
            </a:pPr>
            <a:endParaRPr sz="1000" b="1" i="1"/>
          </a:p>
          <a:p>
            <a:pPr marL="0" lvl="0" indent="0" algn="ctr" rtl="0">
              <a:spcBef>
                <a:spcPts val="0"/>
              </a:spcBef>
              <a:spcAft>
                <a:spcPts val="0"/>
              </a:spcAft>
              <a:buNone/>
            </a:pPr>
            <a:r>
              <a:rPr lang="en-US" sz="2200" b="1" i="1"/>
              <a:t>Talk to your health care provider</a:t>
            </a:r>
            <a:endParaRPr sz="2200"/>
          </a:p>
        </p:txBody>
      </p:sp>
      <p:pic>
        <p:nvPicPr>
          <p:cNvPr id="287" name="Google Shape;287;p37"/>
          <p:cNvPicPr preferRelativeResize="0"/>
          <p:nvPr/>
        </p:nvPicPr>
        <p:blipFill rotWithShape="1">
          <a:blip r:embed="rId3">
            <a:alphaModFix/>
          </a:blip>
          <a:srcRect/>
          <a:stretch/>
        </p:blipFill>
        <p:spPr>
          <a:xfrm>
            <a:off x="6235625" y="3155725"/>
            <a:ext cx="1729950" cy="1729950"/>
          </a:xfrm>
          <a:prstGeom prst="rect">
            <a:avLst/>
          </a:prstGeom>
          <a:noFill/>
          <a:ln>
            <a:noFill/>
          </a:ln>
        </p:spPr>
      </p:pic>
      <p:pic>
        <p:nvPicPr>
          <p:cNvPr id="288" name="Google Shape;288;p37"/>
          <p:cNvPicPr preferRelativeResize="0"/>
          <p:nvPr/>
        </p:nvPicPr>
        <p:blipFill rotWithShape="1">
          <a:blip r:embed="rId4">
            <a:alphaModFix/>
          </a:blip>
          <a:srcRect/>
          <a:stretch/>
        </p:blipFill>
        <p:spPr>
          <a:xfrm>
            <a:off x="7897000" y="1244258"/>
            <a:ext cx="942950" cy="22100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729450" y="709050"/>
            <a:ext cx="7688400" cy="53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000"/>
              <a:t>Should I get the vaccine if I already had COVID-19?</a:t>
            </a:r>
            <a:endParaRPr sz="3000"/>
          </a:p>
        </p:txBody>
      </p:sp>
      <p:sp>
        <p:nvSpPr>
          <p:cNvPr id="295" name="Google Shape;295;p38"/>
          <p:cNvSpPr txBox="1">
            <a:spLocks noGrp="1"/>
          </p:cNvSpPr>
          <p:nvPr>
            <p:ph type="body" idx="4294967295"/>
          </p:nvPr>
        </p:nvSpPr>
        <p:spPr>
          <a:xfrm>
            <a:off x="827475" y="1844950"/>
            <a:ext cx="4081800" cy="2841300"/>
          </a:xfrm>
          <a:prstGeom prst="rect">
            <a:avLst/>
          </a:prstGeom>
          <a:noFill/>
          <a:ln>
            <a:noFill/>
          </a:ln>
        </p:spPr>
        <p:txBody>
          <a:bodyPr spcFirstLastPara="1" wrap="square" lIns="68575" tIns="34275" rIns="68575" bIns="34275" anchor="t" anchorCtr="0">
            <a:normAutofit/>
          </a:bodyPr>
          <a:lstStyle/>
          <a:p>
            <a:pPr marL="254000" lvl="0" indent="-279400" algn="l" rtl="0">
              <a:spcBef>
                <a:spcPts val="0"/>
              </a:spcBef>
              <a:spcAft>
                <a:spcPts val="0"/>
              </a:spcAft>
              <a:buSzPts val="2200"/>
              <a:buChar char="●"/>
            </a:pPr>
            <a:r>
              <a:rPr lang="en-US" sz="2200"/>
              <a:t>Yes!</a:t>
            </a:r>
            <a:endParaRPr sz="2200"/>
          </a:p>
          <a:p>
            <a:pPr marL="254000" lvl="0" indent="-266700" algn="l" rtl="0">
              <a:spcBef>
                <a:spcPts val="0"/>
              </a:spcBef>
              <a:spcAft>
                <a:spcPts val="0"/>
              </a:spcAft>
              <a:buSzPts val="2000"/>
              <a:buChar char="●"/>
            </a:pPr>
            <a:r>
              <a:rPr lang="en-US" sz="2000">
                <a:solidFill>
                  <a:srgbClr val="4A4D4D"/>
                </a:solidFill>
                <a:highlight>
                  <a:srgbClr val="FFFFFF"/>
                </a:highlight>
              </a:rPr>
              <a:t>Even if you had COVID-19 in the past, it is uncertain how long the antibodies (immune protection) will last</a:t>
            </a:r>
            <a:endParaRPr sz="1600"/>
          </a:p>
        </p:txBody>
      </p:sp>
      <p:pic>
        <p:nvPicPr>
          <p:cNvPr id="296" name="Google Shape;296;p38"/>
          <p:cNvPicPr preferRelativeResize="0"/>
          <p:nvPr/>
        </p:nvPicPr>
        <p:blipFill>
          <a:blip r:embed="rId3">
            <a:alphaModFix/>
          </a:blip>
          <a:stretch>
            <a:fillRect/>
          </a:stretch>
        </p:blipFill>
        <p:spPr>
          <a:xfrm>
            <a:off x="5371625" y="2047800"/>
            <a:ext cx="3489124" cy="1962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How were the vaccines produced so quickly?</a:t>
            </a:r>
            <a:endParaRPr sz="4800"/>
          </a:p>
        </p:txBody>
      </p:sp>
      <p:pic>
        <p:nvPicPr>
          <p:cNvPr id="302" name="Google Shape;302;p39"/>
          <p:cNvPicPr preferRelativeResize="0"/>
          <p:nvPr/>
        </p:nvPicPr>
        <p:blipFill>
          <a:blip r:embed="rId3">
            <a:alphaModFix/>
          </a:blip>
          <a:stretch>
            <a:fillRect/>
          </a:stretch>
        </p:blipFill>
        <p:spPr>
          <a:xfrm>
            <a:off x="7032126" y="3354576"/>
            <a:ext cx="1485675" cy="1437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40"/>
          <p:cNvSpPr/>
          <p:nvPr/>
        </p:nvSpPr>
        <p:spPr>
          <a:xfrm>
            <a:off x="0" y="0"/>
            <a:ext cx="9144000" cy="5143500"/>
          </a:xfrm>
          <a:prstGeom prst="rect">
            <a:avLst/>
          </a:prstGeom>
          <a:solidFill>
            <a:srgbClr val="26262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08" name="Google Shape;308;p40"/>
          <p:cNvSpPr/>
          <p:nvPr/>
        </p:nvSpPr>
        <p:spPr>
          <a:xfrm>
            <a:off x="357759" y="360045"/>
            <a:ext cx="8428482" cy="4423410"/>
          </a:xfrm>
          <a:prstGeom prst="rect">
            <a:avLst/>
          </a:prstGeom>
          <a:noFill/>
          <a:ln w="1270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309" name="Google Shape;309;p40" descr="A picture containing person, microscope, object, holding&#10;&#10;Description automatically generated"/>
          <p:cNvPicPr preferRelativeResize="0"/>
          <p:nvPr/>
        </p:nvPicPr>
        <p:blipFill rotWithShape="1">
          <a:blip r:embed="rId3">
            <a:alphaModFix/>
          </a:blip>
          <a:srcRect t="1511" r="-1" b="7488"/>
          <a:stretch/>
        </p:blipFill>
        <p:spPr>
          <a:xfrm>
            <a:off x="482600" y="482600"/>
            <a:ext cx="4029074" cy="4178299"/>
          </a:xfrm>
          <a:prstGeom prst="rect">
            <a:avLst/>
          </a:prstGeom>
          <a:noFill/>
          <a:ln>
            <a:noFill/>
          </a:ln>
        </p:spPr>
      </p:pic>
      <p:sp>
        <p:nvSpPr>
          <p:cNvPr id="310" name="Google Shape;310;p40"/>
          <p:cNvSpPr txBox="1"/>
          <p:nvPr/>
        </p:nvSpPr>
        <p:spPr>
          <a:xfrm>
            <a:off x="2760955" y="4510859"/>
            <a:ext cx="1750719" cy="150041"/>
          </a:xfrm>
          <a:prstGeom prst="rect">
            <a:avLst/>
          </a:prstGeom>
          <a:solidFill>
            <a:srgbClr val="000000"/>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US" sz="500" b="0" i="0" u="sng" strike="noStrike" cap="none">
                <a:solidFill>
                  <a:schemeClr val="hlink"/>
                </a:solidFill>
                <a:latin typeface="Calibri"/>
                <a:ea typeface="Calibri"/>
                <a:cs typeface="Calibri"/>
                <a:sym typeface="Calibri"/>
                <a:hlinkClick r:id="rId4"/>
              </a:rPr>
              <a:t>This Photo</a:t>
            </a:r>
            <a:r>
              <a:rPr lang="en-US" sz="500" b="0" i="0" u="none" strike="noStrike" cap="none">
                <a:solidFill>
                  <a:srgbClr val="FFFFFF"/>
                </a:solidFill>
                <a:latin typeface="Calibri"/>
                <a:ea typeface="Calibri"/>
                <a:cs typeface="Calibri"/>
                <a:sym typeface="Calibri"/>
              </a:rPr>
              <a:t> by Unknown author is licensed under </a:t>
            </a:r>
            <a:r>
              <a:rPr lang="en-US" sz="500" b="0" i="0" u="sng" strike="noStrike" cap="none">
                <a:solidFill>
                  <a:schemeClr val="hlink"/>
                </a:solidFill>
                <a:latin typeface="Calibri"/>
                <a:ea typeface="Calibri"/>
                <a:cs typeface="Calibri"/>
                <a:sym typeface="Calibri"/>
                <a:hlinkClick r:id="rId5"/>
              </a:rPr>
              <a:t>CC BY-NC</a:t>
            </a:r>
            <a:r>
              <a:rPr lang="en-US" sz="500" b="0" i="0" u="none" strike="noStrike" cap="none">
                <a:solidFill>
                  <a:srgbClr val="FFFFFF"/>
                </a:solidFill>
                <a:latin typeface="Calibri"/>
                <a:ea typeface="Calibri"/>
                <a:cs typeface="Calibri"/>
                <a:sym typeface="Calibri"/>
              </a:rPr>
              <a:t>.</a:t>
            </a:r>
            <a:endParaRPr sz="1100"/>
          </a:p>
        </p:txBody>
      </p:sp>
      <p:sp>
        <p:nvSpPr>
          <p:cNvPr id="311" name="Google Shape;311;p40"/>
          <p:cNvSpPr txBox="1"/>
          <p:nvPr/>
        </p:nvSpPr>
        <p:spPr>
          <a:xfrm>
            <a:off x="4511675" y="1217325"/>
            <a:ext cx="4123500" cy="3570900"/>
          </a:xfrm>
          <a:prstGeom prst="rect">
            <a:avLst/>
          </a:prstGeom>
          <a:noFill/>
          <a:ln>
            <a:noFill/>
          </a:ln>
        </p:spPr>
        <p:txBody>
          <a:bodyPr spcFirstLastPara="1" wrap="square" lIns="91425" tIns="91425" rIns="91425" bIns="91425" anchor="t" anchorCtr="0">
            <a:spAutoFit/>
          </a:bodyPr>
          <a:lstStyle/>
          <a:p>
            <a:pPr marL="457200" lvl="0" indent="-368300" algn="l" rtl="0">
              <a:lnSpc>
                <a:spcPct val="150000"/>
              </a:lnSpc>
              <a:spcBef>
                <a:spcPts val="0"/>
              </a:spcBef>
              <a:spcAft>
                <a:spcPts val="0"/>
              </a:spcAft>
              <a:buClr>
                <a:srgbClr val="FFFFFF"/>
              </a:buClr>
              <a:buSzPts val="2200"/>
              <a:buFont typeface="Lato"/>
              <a:buChar char="✓"/>
            </a:pPr>
            <a:r>
              <a:rPr lang="en-US" sz="2200" b="1">
                <a:solidFill>
                  <a:srgbClr val="FFFFFF"/>
                </a:solidFill>
                <a:latin typeface="Lato"/>
                <a:ea typeface="Lato"/>
                <a:cs typeface="Lato"/>
                <a:sym typeface="Lato"/>
              </a:rPr>
              <a:t>Funding</a:t>
            </a:r>
            <a:endParaRPr sz="2200" b="1">
              <a:solidFill>
                <a:srgbClr val="FFFFFF"/>
              </a:solidFill>
              <a:latin typeface="Lato"/>
              <a:ea typeface="Lato"/>
              <a:cs typeface="Lato"/>
              <a:sym typeface="Lato"/>
            </a:endParaRPr>
          </a:p>
          <a:p>
            <a:pPr marL="457200" lvl="0" indent="-368300" algn="l" rtl="0">
              <a:lnSpc>
                <a:spcPct val="150000"/>
              </a:lnSpc>
              <a:spcBef>
                <a:spcPts val="0"/>
              </a:spcBef>
              <a:spcAft>
                <a:spcPts val="0"/>
              </a:spcAft>
              <a:buClr>
                <a:srgbClr val="FFFFFF"/>
              </a:buClr>
              <a:buSzPts val="2200"/>
              <a:buFont typeface="Lato"/>
              <a:buChar char="✓"/>
            </a:pPr>
            <a:r>
              <a:rPr lang="en-US" sz="2200" b="1">
                <a:solidFill>
                  <a:srgbClr val="FFFFFF"/>
                </a:solidFill>
                <a:latin typeface="Lato"/>
                <a:ea typeface="Lato"/>
                <a:cs typeface="Lato"/>
                <a:sym typeface="Lato"/>
              </a:rPr>
              <a:t>Existing mRNA technology</a:t>
            </a:r>
            <a:endParaRPr sz="2200" b="1">
              <a:solidFill>
                <a:srgbClr val="FFFFFF"/>
              </a:solidFill>
              <a:latin typeface="Lato"/>
              <a:ea typeface="Lato"/>
              <a:cs typeface="Lato"/>
              <a:sym typeface="Lato"/>
            </a:endParaRPr>
          </a:p>
          <a:p>
            <a:pPr marL="457200" lvl="0" indent="-368300" algn="l" rtl="0">
              <a:lnSpc>
                <a:spcPct val="150000"/>
              </a:lnSpc>
              <a:spcBef>
                <a:spcPts val="0"/>
              </a:spcBef>
              <a:spcAft>
                <a:spcPts val="0"/>
              </a:spcAft>
              <a:buClr>
                <a:srgbClr val="FFFFFF"/>
              </a:buClr>
              <a:buSzPts val="2200"/>
              <a:buFont typeface="Lato"/>
              <a:buChar char="✓"/>
            </a:pPr>
            <a:r>
              <a:rPr lang="en-US" sz="2200" b="1">
                <a:solidFill>
                  <a:srgbClr val="FFFFFF"/>
                </a:solidFill>
                <a:latin typeface="Lato"/>
                <a:ea typeface="Lato"/>
                <a:cs typeface="Lato"/>
                <a:sym typeface="Lato"/>
              </a:rPr>
              <a:t>Virus  genetic sequence</a:t>
            </a:r>
            <a:endParaRPr sz="2200" b="1">
              <a:solidFill>
                <a:srgbClr val="FFFFFF"/>
              </a:solidFill>
              <a:latin typeface="Lato"/>
              <a:ea typeface="Lato"/>
              <a:cs typeface="Lato"/>
              <a:sym typeface="Lato"/>
            </a:endParaRPr>
          </a:p>
          <a:p>
            <a:pPr marL="457200" lvl="0" indent="-368300" algn="l" rtl="0">
              <a:lnSpc>
                <a:spcPct val="150000"/>
              </a:lnSpc>
              <a:spcBef>
                <a:spcPts val="0"/>
              </a:spcBef>
              <a:spcAft>
                <a:spcPts val="0"/>
              </a:spcAft>
              <a:buClr>
                <a:srgbClr val="FFFFFF"/>
              </a:buClr>
              <a:buSzPts val="2200"/>
              <a:buFont typeface="Lato"/>
              <a:buChar char="✓"/>
            </a:pPr>
            <a:r>
              <a:rPr lang="en-US" sz="2200" b="1">
                <a:solidFill>
                  <a:srgbClr val="FFFFFF"/>
                </a:solidFill>
                <a:latin typeface="Lato"/>
                <a:ea typeface="Lato"/>
                <a:cs typeface="Lato"/>
                <a:sym typeface="Lato"/>
              </a:rPr>
              <a:t>International collaboration</a:t>
            </a:r>
            <a:endParaRPr sz="2200" b="1">
              <a:solidFill>
                <a:srgbClr val="FFFFFF"/>
              </a:solidFill>
              <a:latin typeface="Lato"/>
              <a:ea typeface="Lato"/>
              <a:cs typeface="Lato"/>
              <a:sym typeface="Lato"/>
            </a:endParaRPr>
          </a:p>
          <a:p>
            <a:pPr marL="457200" lvl="0" indent="-368300" algn="l" rtl="0">
              <a:lnSpc>
                <a:spcPct val="150000"/>
              </a:lnSpc>
              <a:spcBef>
                <a:spcPts val="0"/>
              </a:spcBef>
              <a:spcAft>
                <a:spcPts val="0"/>
              </a:spcAft>
              <a:buClr>
                <a:srgbClr val="FFFFFF"/>
              </a:buClr>
              <a:buSzPts val="2200"/>
              <a:buFont typeface="Lato"/>
              <a:buChar char="✓"/>
            </a:pPr>
            <a:r>
              <a:rPr lang="en-US" sz="2200" b="1">
                <a:solidFill>
                  <a:srgbClr val="FFFFFF"/>
                </a:solidFill>
                <a:latin typeface="Lato"/>
                <a:ea typeface="Lato"/>
                <a:cs typeface="Lato"/>
                <a:sym typeface="Lato"/>
              </a:rPr>
              <a:t>Efficient review processes </a:t>
            </a:r>
            <a:endParaRPr sz="2200" b="1">
              <a:solidFill>
                <a:srgbClr val="FFFFFF"/>
              </a:solidFill>
              <a:latin typeface="Lato"/>
              <a:ea typeface="Lato"/>
              <a:cs typeface="Lato"/>
              <a:sym typeface="Lato"/>
            </a:endParaRPr>
          </a:p>
          <a:p>
            <a:pPr marL="0" lvl="0" indent="0" algn="l" rtl="0">
              <a:lnSpc>
                <a:spcPct val="150000"/>
              </a:lnSpc>
              <a:spcBef>
                <a:spcPts val="0"/>
              </a:spcBef>
              <a:spcAft>
                <a:spcPts val="0"/>
              </a:spcAft>
              <a:buNone/>
            </a:pPr>
            <a:endParaRPr sz="2200" b="1">
              <a:solidFill>
                <a:srgbClr val="FFFFFF"/>
              </a:solidFill>
              <a:latin typeface="Lato"/>
              <a:ea typeface="Lato"/>
              <a:cs typeface="Lato"/>
              <a:sym typeface="Lato"/>
            </a:endParaRPr>
          </a:p>
          <a:p>
            <a:pPr marL="0" lvl="0" indent="0" algn="ctr" rtl="0">
              <a:lnSpc>
                <a:spcPct val="150000"/>
              </a:lnSpc>
              <a:spcBef>
                <a:spcPts val="0"/>
              </a:spcBef>
              <a:spcAft>
                <a:spcPts val="0"/>
              </a:spcAft>
              <a:buNone/>
            </a:pPr>
            <a:r>
              <a:rPr lang="en-US" sz="2200" b="1">
                <a:solidFill>
                  <a:srgbClr val="FFFFFF"/>
                </a:solidFill>
                <a:latin typeface="Lato"/>
                <a:ea typeface="Lato"/>
                <a:cs typeface="Lato"/>
                <a:sym typeface="Lato"/>
              </a:rPr>
              <a:t>NO STEPS WERE SKIPPED</a:t>
            </a:r>
            <a:endParaRPr sz="2200" b="1">
              <a:solidFill>
                <a:srgbClr val="FFFFFF"/>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1"/>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Were the vaccines tested in diverse populations?</a:t>
            </a:r>
            <a:endParaRPr sz="4800"/>
          </a:p>
        </p:txBody>
      </p:sp>
      <p:pic>
        <p:nvPicPr>
          <p:cNvPr id="317" name="Google Shape;317;p41"/>
          <p:cNvPicPr preferRelativeResize="0"/>
          <p:nvPr/>
        </p:nvPicPr>
        <p:blipFill>
          <a:blip r:embed="rId3">
            <a:alphaModFix/>
          </a:blip>
          <a:stretch>
            <a:fillRect/>
          </a:stretch>
        </p:blipFill>
        <p:spPr>
          <a:xfrm>
            <a:off x="7032126" y="3354576"/>
            <a:ext cx="1485675" cy="1437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2"/>
          <p:cNvSpPr txBox="1">
            <a:spLocks noGrp="1"/>
          </p:cNvSpPr>
          <p:nvPr>
            <p:ph type="title"/>
          </p:nvPr>
        </p:nvSpPr>
        <p:spPr>
          <a:xfrm>
            <a:off x="727650" y="5721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Studied in diverse populations</a:t>
            </a:r>
            <a:endParaRPr/>
          </a:p>
        </p:txBody>
      </p:sp>
      <p:graphicFrame>
        <p:nvGraphicFramePr>
          <p:cNvPr id="323" name="Google Shape;323;p42"/>
          <p:cNvGraphicFramePr/>
          <p:nvPr/>
        </p:nvGraphicFramePr>
        <p:xfrm>
          <a:off x="900625" y="1258250"/>
          <a:ext cx="7417100" cy="2910425"/>
        </p:xfrm>
        <a:graphic>
          <a:graphicData uri="http://schemas.openxmlformats.org/drawingml/2006/table">
            <a:tbl>
              <a:tblPr firstRow="1" bandRow="1">
                <a:noFill/>
                <a:tableStyleId>{AC768F81-3705-4224-BA0A-4C2C169780B9}</a:tableStyleId>
              </a:tblPr>
              <a:tblGrid>
                <a:gridCol w="3756300">
                  <a:extLst>
                    <a:ext uri="{9D8B030D-6E8A-4147-A177-3AD203B41FA5}">
                      <a16:colId xmlns:a16="http://schemas.microsoft.com/office/drawing/2014/main" val="20000"/>
                    </a:ext>
                  </a:extLst>
                </a:gridCol>
                <a:gridCol w="1891900">
                  <a:extLst>
                    <a:ext uri="{9D8B030D-6E8A-4147-A177-3AD203B41FA5}">
                      <a16:colId xmlns:a16="http://schemas.microsoft.com/office/drawing/2014/main" val="20001"/>
                    </a:ext>
                  </a:extLst>
                </a:gridCol>
                <a:gridCol w="1768900">
                  <a:extLst>
                    <a:ext uri="{9D8B030D-6E8A-4147-A177-3AD203B41FA5}">
                      <a16:colId xmlns:a16="http://schemas.microsoft.com/office/drawing/2014/main" val="20002"/>
                    </a:ext>
                  </a:extLst>
                </a:gridCol>
              </a:tblGrid>
              <a:tr h="507000">
                <a:tc>
                  <a:txBody>
                    <a:bodyPr/>
                    <a:lstStyle/>
                    <a:p>
                      <a:pPr marL="0" lvl="0" indent="0" algn="l" rtl="0">
                        <a:spcBef>
                          <a:spcPts val="0"/>
                        </a:spcBef>
                        <a:spcAft>
                          <a:spcPts val="0"/>
                        </a:spcAft>
                        <a:buNone/>
                      </a:pPr>
                      <a:r>
                        <a:rPr lang="en-US" sz="1500" b="1">
                          <a:solidFill>
                            <a:srgbClr val="FFFFFF"/>
                          </a:solidFill>
                          <a:latin typeface="Calibri"/>
                          <a:ea typeface="Calibri"/>
                          <a:cs typeface="Calibri"/>
                          <a:sym typeface="Calibri"/>
                        </a:rPr>
                        <a:t>Self-identified racial or ethnic background*</a:t>
                      </a:r>
                      <a:endParaRPr sz="1500" b="1">
                        <a:solidFill>
                          <a:srgbClr val="FFFFFF"/>
                        </a:solidFill>
                        <a:latin typeface="Calibri"/>
                        <a:ea typeface="Calibri"/>
                        <a:cs typeface="Calibri"/>
                        <a:sym typeface="Calibri"/>
                      </a:endParaRPr>
                    </a:p>
                  </a:txBody>
                  <a:tcPr marL="88900" marR="88900" marT="38100" marB="38100">
                    <a:solidFill>
                      <a:schemeClr val="dk1"/>
                    </a:solidFill>
                  </a:tcPr>
                </a:tc>
                <a:tc>
                  <a:txBody>
                    <a:bodyPr/>
                    <a:lstStyle/>
                    <a:p>
                      <a:pPr marL="0" lvl="0" indent="0" algn="ctr" rtl="0">
                        <a:spcBef>
                          <a:spcPts val="0"/>
                        </a:spcBef>
                        <a:spcAft>
                          <a:spcPts val="0"/>
                        </a:spcAft>
                        <a:buNone/>
                      </a:pPr>
                      <a:r>
                        <a:rPr lang="en-US" sz="1500" b="1">
                          <a:solidFill>
                            <a:srgbClr val="FFFFFF"/>
                          </a:solidFill>
                          <a:latin typeface="Calibri"/>
                          <a:ea typeface="Calibri"/>
                          <a:cs typeface="Calibri"/>
                          <a:sym typeface="Calibri"/>
                        </a:rPr>
                        <a:t>Pfizer-BioNTech Vaccine Study</a:t>
                      </a:r>
                      <a:endParaRPr sz="1500" b="1">
                        <a:solidFill>
                          <a:srgbClr val="FFFFFF"/>
                        </a:solidFill>
                        <a:latin typeface="Calibri"/>
                        <a:ea typeface="Calibri"/>
                        <a:cs typeface="Calibri"/>
                        <a:sym typeface="Calibri"/>
                      </a:endParaRPr>
                    </a:p>
                  </a:txBody>
                  <a:tcPr marL="88900" marR="88900" marT="38100" marB="38100">
                    <a:lnR w="12700" cap="flat" cmpd="sng">
                      <a:solidFill>
                        <a:srgbClr val="FFFFFF"/>
                      </a:solidFill>
                      <a:prstDash val="solid"/>
                      <a:round/>
                      <a:headEnd type="none" w="sm" len="sm"/>
                      <a:tailEnd type="none" w="sm" len="sm"/>
                    </a:lnR>
                    <a:solidFill>
                      <a:schemeClr val="dk1"/>
                    </a:solidFill>
                  </a:tcPr>
                </a:tc>
                <a:tc>
                  <a:txBody>
                    <a:bodyPr/>
                    <a:lstStyle/>
                    <a:p>
                      <a:pPr marL="0" lvl="0" indent="0" algn="ctr" rtl="0">
                        <a:spcBef>
                          <a:spcPts val="0"/>
                        </a:spcBef>
                        <a:spcAft>
                          <a:spcPts val="0"/>
                        </a:spcAft>
                        <a:buNone/>
                      </a:pPr>
                      <a:r>
                        <a:rPr lang="en-US" sz="1500" b="1">
                          <a:solidFill>
                            <a:srgbClr val="FFFFFF"/>
                          </a:solidFill>
                          <a:latin typeface="Calibri"/>
                          <a:ea typeface="Calibri"/>
                          <a:cs typeface="Calibri"/>
                          <a:sym typeface="Calibri"/>
                        </a:rPr>
                        <a:t>Moderna Vaccine Study</a:t>
                      </a:r>
                      <a:endParaRPr sz="1500" b="1">
                        <a:solidFill>
                          <a:srgbClr val="FFFFFF"/>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White</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83%</a:t>
                      </a:r>
                      <a:endParaRPr sz="1500">
                        <a:solidFill>
                          <a:schemeClr val="accent5"/>
                        </a:solidFill>
                        <a:latin typeface="Calibri"/>
                        <a:ea typeface="Calibri"/>
                        <a:cs typeface="Calibri"/>
                        <a:sym typeface="Calibri"/>
                      </a:endParaRPr>
                    </a:p>
                  </a:txBody>
                  <a:tcPr marL="88900" marR="88900" marT="38100" marB="38100">
                    <a:lnR w="12700" cap="flat" cmpd="sng">
                      <a:solidFill>
                        <a:srgbClr val="FFFFFF"/>
                      </a:solidFill>
                      <a:prstDash val="solid"/>
                      <a:round/>
                      <a:headEnd type="none" w="sm" len="sm"/>
                      <a:tailEnd type="none" w="sm" len="sm"/>
                    </a:lnR>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79%</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19625">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Black or African American</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9%</a:t>
                      </a:r>
                      <a:endParaRPr sz="1500">
                        <a:solidFill>
                          <a:schemeClr val="accent5"/>
                        </a:solidFill>
                        <a:latin typeface="Calibri"/>
                        <a:ea typeface="Calibri"/>
                        <a:cs typeface="Calibri"/>
                        <a:sym typeface="Calibri"/>
                      </a:endParaRPr>
                    </a:p>
                  </a:txBody>
                  <a:tcPr marL="88900" marR="88900" marT="38100" marB="38100">
                    <a:lnR w="12700" cap="flat" cmpd="sng">
                      <a:solidFill>
                        <a:srgbClr val="FFFFFF"/>
                      </a:solidFill>
                      <a:prstDash val="solid"/>
                      <a:round/>
                      <a:headEnd type="none" w="sm" len="sm"/>
                      <a:tailEnd type="none" w="sm" len="sm"/>
                    </a:lnR>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10%</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Asian</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4%</a:t>
                      </a:r>
                      <a:endParaRPr sz="1500">
                        <a:solidFill>
                          <a:schemeClr val="accent5"/>
                        </a:solidFill>
                        <a:latin typeface="Calibri"/>
                        <a:ea typeface="Calibri"/>
                        <a:cs typeface="Calibri"/>
                        <a:sym typeface="Calibri"/>
                      </a:endParaRPr>
                    </a:p>
                  </a:txBody>
                  <a:tcPr marL="88900" marR="88900" marT="38100" marB="38100">
                    <a:lnR w="12700" cap="flat" cmpd="sng">
                      <a:solidFill>
                        <a:srgbClr val="FFFFFF"/>
                      </a:solidFill>
                      <a:prstDash val="solid"/>
                      <a:round/>
                      <a:headEnd type="none" w="sm" len="sm"/>
                      <a:tailEnd type="none" w="sm" len="sm"/>
                    </a:lnR>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5%</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518725">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Indigenous </a:t>
                      </a:r>
                      <a:endParaRPr sz="1500">
                        <a:solidFill>
                          <a:schemeClr val="accent5"/>
                        </a:solidFill>
                        <a:latin typeface="Calibri"/>
                        <a:ea typeface="Calibri"/>
                        <a:cs typeface="Calibri"/>
                        <a:sym typeface="Calibri"/>
                      </a:endParaRPr>
                    </a:p>
                    <a:p>
                      <a:pPr marL="0" lvl="0" indent="0" algn="l" rtl="0">
                        <a:spcBef>
                          <a:spcPts val="0"/>
                        </a:spcBef>
                        <a:spcAft>
                          <a:spcPts val="0"/>
                        </a:spcAft>
                        <a:buNone/>
                      </a:pPr>
                      <a:r>
                        <a:rPr lang="en-US" sz="1500">
                          <a:solidFill>
                            <a:schemeClr val="accent5"/>
                          </a:solidFill>
                          <a:latin typeface="Calibri"/>
                          <a:ea typeface="Calibri"/>
                          <a:cs typeface="Calibri"/>
                          <a:sym typeface="Calibri"/>
                        </a:rPr>
                        <a:t>(“American Indian” or “Alaska Native”)</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0.5%</a:t>
                      </a:r>
                      <a:endParaRPr sz="1500">
                        <a:solidFill>
                          <a:schemeClr val="accent5"/>
                        </a:solidFill>
                        <a:latin typeface="Calibri"/>
                        <a:ea typeface="Calibri"/>
                        <a:cs typeface="Calibri"/>
                        <a:sym typeface="Calibri"/>
                      </a:endParaRPr>
                    </a:p>
                  </a:txBody>
                  <a:tcPr marL="88900" marR="88900" marT="38100" marB="38100">
                    <a:lnR w="12700" cap="flat" cmpd="sng">
                      <a:solidFill>
                        <a:srgbClr val="FFFFFF"/>
                      </a:solidFill>
                      <a:prstDash val="solid"/>
                      <a:round/>
                      <a:headEnd type="none" w="sm" len="sm"/>
                      <a:tailEnd type="none" w="sm" len="sm"/>
                    </a:lnR>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0.8%</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Native Hawaiian or Pacific Islander</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0.2%</a:t>
                      </a:r>
                      <a:endParaRPr sz="1500">
                        <a:solidFill>
                          <a:schemeClr val="accent5"/>
                        </a:solidFill>
                        <a:latin typeface="Calibri"/>
                        <a:ea typeface="Calibri"/>
                        <a:cs typeface="Calibri"/>
                        <a:sym typeface="Calibri"/>
                      </a:endParaRPr>
                    </a:p>
                  </a:txBody>
                  <a:tcPr marL="88900" marR="88900" marT="38100" marB="38100">
                    <a:lnR w="12700" cap="flat" cmpd="sng">
                      <a:solidFill>
                        <a:srgbClr val="FFFFFF"/>
                      </a:solidFill>
                      <a:prstDash val="solid"/>
                      <a:round/>
                      <a:headEnd type="none" w="sm" len="sm"/>
                      <a:tailEnd type="none" w="sm" len="sm"/>
                    </a:lnR>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0.2%</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Multiracial</a:t>
                      </a:r>
                      <a:endParaRPr sz="1500">
                        <a:solidFill>
                          <a:schemeClr val="accent5"/>
                        </a:solidFill>
                        <a:latin typeface="Calibri"/>
                        <a:ea typeface="Calibri"/>
                        <a:cs typeface="Calibri"/>
                        <a:sym typeface="Calibri"/>
                      </a:endParaRPr>
                    </a:p>
                  </a:txBody>
                  <a:tcPr marL="88900" marR="88900" marT="38100" marB="38100">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2%</a:t>
                      </a:r>
                      <a:endParaRPr sz="1500">
                        <a:solidFill>
                          <a:schemeClr val="accent5"/>
                        </a:solidFill>
                        <a:latin typeface="Calibri"/>
                        <a:ea typeface="Calibri"/>
                        <a:cs typeface="Calibri"/>
                        <a:sym typeface="Calibri"/>
                      </a:endParaRPr>
                    </a:p>
                  </a:txBody>
                  <a:tcPr marL="88900" marR="88900" marT="38100" marB="38100">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2%</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Hispanic/Latinx</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28%</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21%</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24" name="Google Shape;324;p42"/>
          <p:cNvSpPr txBox="1"/>
          <p:nvPr/>
        </p:nvSpPr>
        <p:spPr>
          <a:xfrm>
            <a:off x="224875" y="4246075"/>
            <a:ext cx="8745600" cy="8004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latin typeface="Lato"/>
                <a:ea typeface="Lato"/>
                <a:cs typeface="Lato"/>
                <a:sym typeface="Lato"/>
              </a:rPr>
              <a:t>The vaccines were equally effective in people of different racial and ethnic backgrounds.</a:t>
            </a:r>
            <a:endParaRPr sz="2000" b="1">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3"/>
          <p:cNvSpPr txBox="1">
            <a:spLocks noGrp="1"/>
          </p:cNvSpPr>
          <p:nvPr>
            <p:ph type="title"/>
          </p:nvPr>
        </p:nvSpPr>
        <p:spPr>
          <a:xfrm>
            <a:off x="727650" y="5721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Studied in diverse populations</a:t>
            </a:r>
            <a:endParaRPr/>
          </a:p>
        </p:txBody>
      </p:sp>
      <p:graphicFrame>
        <p:nvGraphicFramePr>
          <p:cNvPr id="330" name="Google Shape;330;p43"/>
          <p:cNvGraphicFramePr/>
          <p:nvPr>
            <p:extLst>
              <p:ext uri="{D42A27DB-BD31-4B8C-83A1-F6EECF244321}">
                <p14:modId xmlns:p14="http://schemas.microsoft.com/office/powerpoint/2010/main" val="473314583"/>
              </p:ext>
            </p:extLst>
          </p:nvPr>
        </p:nvGraphicFramePr>
        <p:xfrm>
          <a:off x="900625" y="1258250"/>
          <a:ext cx="7342725" cy="2910425"/>
        </p:xfrm>
        <a:graphic>
          <a:graphicData uri="http://schemas.openxmlformats.org/drawingml/2006/table">
            <a:tbl>
              <a:tblPr firstRow="1" bandRow="1">
                <a:noFill/>
                <a:tableStyleId>{AC768F81-3705-4224-BA0A-4C2C169780B9}</a:tableStyleId>
              </a:tblPr>
              <a:tblGrid>
                <a:gridCol w="3691575">
                  <a:extLst>
                    <a:ext uri="{9D8B030D-6E8A-4147-A177-3AD203B41FA5}">
                      <a16:colId xmlns:a16="http://schemas.microsoft.com/office/drawing/2014/main" val="20000"/>
                    </a:ext>
                  </a:extLst>
                </a:gridCol>
                <a:gridCol w="1791875">
                  <a:extLst>
                    <a:ext uri="{9D8B030D-6E8A-4147-A177-3AD203B41FA5}">
                      <a16:colId xmlns:a16="http://schemas.microsoft.com/office/drawing/2014/main" val="20001"/>
                    </a:ext>
                  </a:extLst>
                </a:gridCol>
                <a:gridCol w="1859275">
                  <a:extLst>
                    <a:ext uri="{9D8B030D-6E8A-4147-A177-3AD203B41FA5}">
                      <a16:colId xmlns:a16="http://schemas.microsoft.com/office/drawing/2014/main" val="20002"/>
                    </a:ext>
                  </a:extLst>
                </a:gridCol>
              </a:tblGrid>
              <a:tr h="507000">
                <a:tc>
                  <a:txBody>
                    <a:bodyPr/>
                    <a:lstStyle/>
                    <a:p>
                      <a:pPr marL="0" lvl="0" indent="0" algn="l" rtl="0">
                        <a:spcBef>
                          <a:spcPts val="0"/>
                        </a:spcBef>
                        <a:spcAft>
                          <a:spcPts val="0"/>
                        </a:spcAft>
                        <a:buNone/>
                      </a:pPr>
                      <a:r>
                        <a:rPr lang="en-US" sz="1500" b="1">
                          <a:solidFill>
                            <a:srgbClr val="FFFFFF"/>
                          </a:solidFill>
                          <a:latin typeface="Calibri"/>
                          <a:ea typeface="Calibri"/>
                          <a:cs typeface="Calibri"/>
                          <a:sym typeface="Calibri"/>
                        </a:rPr>
                        <a:t>Self-identified racial or ethnic background*</a:t>
                      </a:r>
                      <a:endParaRPr sz="1500" b="1">
                        <a:solidFill>
                          <a:srgbClr val="FFFFFF"/>
                        </a:solidFill>
                        <a:latin typeface="Calibri"/>
                        <a:ea typeface="Calibri"/>
                        <a:cs typeface="Calibri"/>
                        <a:sym typeface="Calibri"/>
                      </a:endParaRPr>
                    </a:p>
                  </a:txBody>
                  <a:tcPr marL="88900" marR="88900" marT="38100" marB="38100">
                    <a:solidFill>
                      <a:schemeClr val="dk1"/>
                    </a:solidFill>
                  </a:tcPr>
                </a:tc>
                <a:tc>
                  <a:txBody>
                    <a:bodyPr/>
                    <a:lstStyle/>
                    <a:p>
                      <a:pPr marL="0" lvl="0" indent="0" algn="ctr" rtl="0">
                        <a:spcBef>
                          <a:spcPts val="0"/>
                        </a:spcBef>
                        <a:spcAft>
                          <a:spcPts val="0"/>
                        </a:spcAft>
                        <a:buNone/>
                      </a:pPr>
                      <a:r>
                        <a:rPr lang="en-US" sz="1500" dirty="0"/>
                        <a:t>AstraZeneca</a:t>
                      </a:r>
                      <a:r>
                        <a:rPr lang="en-US" sz="1500" b="1" dirty="0">
                          <a:solidFill>
                            <a:srgbClr val="FFFFFF"/>
                          </a:solidFill>
                          <a:latin typeface="Calibri"/>
                          <a:ea typeface="Calibri"/>
                          <a:cs typeface="Calibri"/>
                          <a:sym typeface="Calibri"/>
                        </a:rPr>
                        <a:t> Vaccine Study*</a:t>
                      </a:r>
                      <a:endParaRPr sz="1500" b="1" dirty="0">
                        <a:solidFill>
                          <a:srgbClr val="FFFFFF"/>
                        </a:solidFill>
                        <a:latin typeface="Calibri"/>
                        <a:ea typeface="Calibri"/>
                        <a:cs typeface="Calibri"/>
                        <a:sym typeface="Calibri"/>
                      </a:endParaRPr>
                    </a:p>
                  </a:txBody>
                  <a:tcPr marL="88900" marR="88900" marT="38100" marB="38100">
                    <a:solidFill>
                      <a:schemeClr val="dk1"/>
                    </a:solidFill>
                  </a:tcPr>
                </a:tc>
                <a:tc>
                  <a:txBody>
                    <a:bodyPr/>
                    <a:lstStyle/>
                    <a:p>
                      <a:pPr marL="0" lvl="0" indent="0" algn="ctr" rtl="0">
                        <a:spcBef>
                          <a:spcPts val="0"/>
                        </a:spcBef>
                        <a:spcAft>
                          <a:spcPts val="0"/>
                        </a:spcAft>
                        <a:buNone/>
                      </a:pPr>
                      <a:r>
                        <a:rPr lang="en-US" sz="1500"/>
                        <a:t>Johnson &amp; Johnson</a:t>
                      </a:r>
                      <a:r>
                        <a:rPr lang="en-US" sz="1500" b="1">
                          <a:solidFill>
                            <a:srgbClr val="FFFFFF"/>
                          </a:solidFill>
                          <a:latin typeface="Calibri"/>
                          <a:ea typeface="Calibri"/>
                          <a:cs typeface="Calibri"/>
                          <a:sym typeface="Calibri"/>
                        </a:rPr>
                        <a:t> Vaccine Study</a:t>
                      </a:r>
                      <a:endParaRPr sz="1500" b="1">
                        <a:solidFill>
                          <a:srgbClr val="FFFFFF"/>
                        </a:solidFill>
                        <a:latin typeface="Calibri"/>
                        <a:ea typeface="Calibri"/>
                        <a:cs typeface="Calibri"/>
                        <a:sym typeface="Calibri"/>
                      </a:endParaRPr>
                    </a:p>
                  </a:txBody>
                  <a:tcPr marL="88900" marR="88900" marT="38100" marB="38100">
                    <a:solidFill>
                      <a:schemeClr val="dk1"/>
                    </a:solidFill>
                  </a:tcPr>
                </a:tc>
                <a:extLst>
                  <a:ext uri="{0D108BD9-81ED-4DB2-BD59-A6C34878D82A}">
                    <a16:rowId xmlns:a16="http://schemas.microsoft.com/office/drawing/2014/main" val="10000"/>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White</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80</a:t>
                      </a:r>
                      <a:r>
                        <a:rPr lang="en-US" sz="1500">
                          <a:solidFill>
                            <a:schemeClr val="accent5"/>
                          </a:solidFill>
                          <a:latin typeface="Calibri"/>
                          <a:ea typeface="Calibri"/>
                          <a:cs typeface="Calibri"/>
                          <a:sym typeface="Calibri"/>
                        </a:rPr>
                        <a:t>%</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62%</a:t>
                      </a:r>
                      <a:endParaRPr sz="1500">
                        <a:solidFill>
                          <a:schemeClr val="accent5"/>
                        </a:solidFill>
                        <a:latin typeface="Calibri"/>
                        <a:ea typeface="Calibri"/>
                        <a:cs typeface="Calibri"/>
                        <a:sym typeface="Calibri"/>
                      </a:endParaRPr>
                    </a:p>
                  </a:txBody>
                  <a:tcPr marL="88900" marR="88900" marT="38100" marB="38100"/>
                </a:tc>
                <a:extLst>
                  <a:ext uri="{0D108BD9-81ED-4DB2-BD59-A6C34878D82A}">
                    <a16:rowId xmlns:a16="http://schemas.microsoft.com/office/drawing/2014/main" val="10001"/>
                  </a:ext>
                </a:extLst>
              </a:tr>
              <a:tr h="319625">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Black or African American</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5</a:t>
                      </a:r>
                      <a:r>
                        <a:rPr lang="en-US" sz="1500">
                          <a:solidFill>
                            <a:schemeClr val="accent5"/>
                          </a:solidFill>
                          <a:latin typeface="Calibri"/>
                          <a:ea typeface="Calibri"/>
                          <a:cs typeface="Calibri"/>
                          <a:sym typeface="Calibri"/>
                        </a:rPr>
                        <a:t>%</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17</a:t>
                      </a:r>
                      <a:r>
                        <a:rPr lang="en-US" sz="1500">
                          <a:solidFill>
                            <a:schemeClr val="accent5"/>
                          </a:solidFill>
                          <a:latin typeface="Calibri"/>
                          <a:ea typeface="Calibri"/>
                          <a:cs typeface="Calibri"/>
                          <a:sym typeface="Calibri"/>
                        </a:rPr>
                        <a:t>%</a:t>
                      </a:r>
                      <a:endParaRPr sz="1500">
                        <a:solidFill>
                          <a:schemeClr val="accent5"/>
                        </a:solidFill>
                        <a:latin typeface="Calibri"/>
                        <a:ea typeface="Calibri"/>
                        <a:cs typeface="Calibri"/>
                        <a:sym typeface="Calibri"/>
                      </a:endParaRPr>
                    </a:p>
                  </a:txBody>
                  <a:tcPr marL="88900" marR="88900" marT="38100" marB="38100"/>
                </a:tc>
                <a:extLst>
                  <a:ext uri="{0D108BD9-81ED-4DB2-BD59-A6C34878D82A}">
                    <a16:rowId xmlns:a16="http://schemas.microsoft.com/office/drawing/2014/main" val="10002"/>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Asian</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4</a:t>
                      </a:r>
                      <a:r>
                        <a:rPr lang="en-US" sz="1500">
                          <a:solidFill>
                            <a:schemeClr val="accent5"/>
                          </a:solidFill>
                          <a:latin typeface="Calibri"/>
                          <a:ea typeface="Calibri"/>
                          <a:cs typeface="Calibri"/>
                          <a:sym typeface="Calibri"/>
                        </a:rPr>
                        <a:t>%</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4%</a:t>
                      </a:r>
                      <a:endParaRPr sz="1500">
                        <a:solidFill>
                          <a:schemeClr val="accent5"/>
                        </a:solidFill>
                        <a:latin typeface="Calibri"/>
                        <a:ea typeface="Calibri"/>
                        <a:cs typeface="Calibri"/>
                        <a:sym typeface="Calibri"/>
                      </a:endParaRPr>
                    </a:p>
                  </a:txBody>
                  <a:tcPr marL="88900" marR="88900" marT="38100" marB="38100"/>
                </a:tc>
                <a:extLst>
                  <a:ext uri="{0D108BD9-81ED-4DB2-BD59-A6C34878D82A}">
                    <a16:rowId xmlns:a16="http://schemas.microsoft.com/office/drawing/2014/main" val="10003"/>
                  </a:ext>
                </a:extLst>
              </a:tr>
              <a:tr h="518725">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Indigenous </a:t>
                      </a:r>
                      <a:endParaRPr sz="1500">
                        <a:solidFill>
                          <a:schemeClr val="accent5"/>
                        </a:solidFill>
                        <a:latin typeface="Calibri"/>
                        <a:ea typeface="Calibri"/>
                        <a:cs typeface="Calibri"/>
                        <a:sym typeface="Calibri"/>
                      </a:endParaRPr>
                    </a:p>
                    <a:p>
                      <a:pPr marL="0" lvl="0" indent="0" algn="l" rtl="0">
                        <a:spcBef>
                          <a:spcPts val="0"/>
                        </a:spcBef>
                        <a:spcAft>
                          <a:spcPts val="0"/>
                        </a:spcAft>
                        <a:buNone/>
                      </a:pPr>
                      <a:r>
                        <a:rPr lang="en-US" sz="1500">
                          <a:solidFill>
                            <a:schemeClr val="accent5"/>
                          </a:solidFill>
                          <a:latin typeface="Calibri"/>
                          <a:ea typeface="Calibri"/>
                          <a:cs typeface="Calibri"/>
                          <a:sym typeface="Calibri"/>
                        </a:rPr>
                        <a:t>(“American Indian” or “Alaska Native”)</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8</a:t>
                      </a:r>
                      <a:r>
                        <a:rPr lang="en-US" sz="1500">
                          <a:solidFill>
                            <a:schemeClr val="accent5"/>
                          </a:solidFill>
                          <a:latin typeface="Calibri"/>
                          <a:ea typeface="Calibri"/>
                          <a:cs typeface="Calibri"/>
                          <a:sym typeface="Calibri"/>
                        </a:rPr>
                        <a:t>%</a:t>
                      </a:r>
                      <a:endParaRPr sz="1500">
                        <a:solidFill>
                          <a:schemeClr val="accent5"/>
                        </a:solidFill>
                        <a:latin typeface="Calibri"/>
                        <a:ea typeface="Calibri"/>
                        <a:cs typeface="Calibri"/>
                        <a:sym typeface="Calibri"/>
                      </a:endParaRPr>
                    </a:p>
                  </a:txBody>
                  <a:tcPr marL="88900" marR="88900" marT="38100" marB="38100"/>
                </a:tc>
                <a:extLst>
                  <a:ext uri="{0D108BD9-81ED-4DB2-BD59-A6C34878D82A}">
                    <a16:rowId xmlns:a16="http://schemas.microsoft.com/office/drawing/2014/main" val="10004"/>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Native Hawaiian or Pacific Islander</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rPr>
                        <a:t>--</a:t>
                      </a:r>
                      <a:endParaRPr sz="1500">
                        <a:solidFill>
                          <a:schemeClr val="accent5"/>
                        </a:solidFill>
                        <a:latin typeface="Calibri"/>
                        <a:ea typeface="Calibri"/>
                        <a:cs typeface="Calibri"/>
                        <a:sym typeface="Calibri"/>
                      </a:endParaRPr>
                    </a:p>
                  </a:txBody>
                  <a:tcPr marL="88900" marR="88900" marT="38100" marB="38100"/>
                </a:tc>
                <a:tc>
                  <a:txBody>
                    <a:bodyPr/>
                    <a:lstStyle/>
                    <a:p>
                      <a:pPr marL="0" lvl="0" indent="0" algn="ctr" rtl="0">
                        <a:spcBef>
                          <a:spcPts val="0"/>
                        </a:spcBef>
                        <a:spcAft>
                          <a:spcPts val="0"/>
                        </a:spcAft>
                        <a:buNone/>
                      </a:pPr>
                      <a:r>
                        <a:rPr lang="en-US" sz="1500">
                          <a:solidFill>
                            <a:schemeClr val="accent5"/>
                          </a:solidFill>
                          <a:latin typeface="Calibri"/>
                          <a:ea typeface="Calibri"/>
                          <a:cs typeface="Calibri"/>
                          <a:sym typeface="Calibri"/>
                        </a:rPr>
                        <a:t>0.</a:t>
                      </a:r>
                      <a:r>
                        <a:rPr lang="en-US" sz="1500">
                          <a:solidFill>
                            <a:schemeClr val="accent5"/>
                          </a:solidFill>
                        </a:rPr>
                        <a:t>3</a:t>
                      </a:r>
                      <a:r>
                        <a:rPr lang="en-US" sz="1500">
                          <a:solidFill>
                            <a:schemeClr val="accent5"/>
                          </a:solidFill>
                          <a:latin typeface="Calibri"/>
                          <a:ea typeface="Calibri"/>
                          <a:cs typeface="Calibri"/>
                          <a:sym typeface="Calibri"/>
                        </a:rPr>
                        <a:t>%</a:t>
                      </a:r>
                      <a:endParaRPr sz="1500">
                        <a:solidFill>
                          <a:schemeClr val="accent5"/>
                        </a:solidFill>
                        <a:latin typeface="Calibri"/>
                        <a:ea typeface="Calibri"/>
                        <a:cs typeface="Calibri"/>
                        <a:sym typeface="Calibri"/>
                      </a:endParaRPr>
                    </a:p>
                  </a:txBody>
                  <a:tcPr marL="88900" marR="88900" marT="38100" marB="38100"/>
                </a:tc>
                <a:extLst>
                  <a:ext uri="{0D108BD9-81ED-4DB2-BD59-A6C34878D82A}">
                    <a16:rowId xmlns:a16="http://schemas.microsoft.com/office/drawing/2014/main" val="10005"/>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Multiracial</a:t>
                      </a:r>
                      <a:endParaRPr sz="1500">
                        <a:solidFill>
                          <a:schemeClr val="accent5"/>
                        </a:solidFill>
                        <a:latin typeface="Calibri"/>
                        <a:ea typeface="Calibri"/>
                        <a:cs typeface="Calibri"/>
                        <a:sym typeface="Calibri"/>
                      </a:endParaRPr>
                    </a:p>
                  </a:txBody>
                  <a:tcPr marL="88900" marR="88900" marT="38100" marB="38100">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accent5"/>
                          </a:solidFill>
                        </a:rPr>
                        <a:t>10%</a:t>
                      </a:r>
                      <a:endParaRPr sz="1500">
                        <a:solidFill>
                          <a:schemeClr val="accent5"/>
                        </a:solidFill>
                        <a:latin typeface="Calibri"/>
                        <a:ea typeface="Calibri"/>
                        <a:cs typeface="Calibri"/>
                        <a:sym typeface="Calibri"/>
                      </a:endParaRPr>
                    </a:p>
                  </a:txBody>
                  <a:tcPr marL="88900" marR="88900" marT="38100" marB="38100">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accent5"/>
                          </a:solidFill>
                        </a:rPr>
                        <a:t>45</a:t>
                      </a:r>
                      <a:r>
                        <a:rPr lang="en-US" sz="1500">
                          <a:solidFill>
                            <a:schemeClr val="accent5"/>
                          </a:solidFill>
                          <a:latin typeface="Calibri"/>
                          <a:ea typeface="Calibri"/>
                          <a:cs typeface="Calibri"/>
                          <a:sym typeface="Calibri"/>
                        </a:rPr>
                        <a:t>%</a:t>
                      </a:r>
                      <a:endParaRPr sz="1500">
                        <a:solidFill>
                          <a:schemeClr val="accent5"/>
                        </a:solidFill>
                        <a:latin typeface="Calibri"/>
                        <a:ea typeface="Calibri"/>
                        <a:cs typeface="Calibri"/>
                        <a:sym typeface="Calibri"/>
                      </a:endParaRPr>
                    </a:p>
                  </a:txBody>
                  <a:tcPr marL="88900" marR="88900" marT="38100" marB="38100">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297600">
                <a:tc>
                  <a:txBody>
                    <a:bodyPr/>
                    <a:lstStyle/>
                    <a:p>
                      <a:pPr marL="0" lvl="0" indent="0" algn="l" rtl="0">
                        <a:spcBef>
                          <a:spcPts val="0"/>
                        </a:spcBef>
                        <a:spcAft>
                          <a:spcPts val="0"/>
                        </a:spcAft>
                        <a:buNone/>
                      </a:pPr>
                      <a:r>
                        <a:rPr lang="en-US" sz="1500">
                          <a:solidFill>
                            <a:schemeClr val="accent5"/>
                          </a:solidFill>
                          <a:latin typeface="Calibri"/>
                          <a:ea typeface="Calibri"/>
                          <a:cs typeface="Calibri"/>
                          <a:sym typeface="Calibri"/>
                        </a:rPr>
                        <a:t>Hispanic/Latinx</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accent5"/>
                          </a:solidFill>
                        </a:rPr>
                        <a:t>--</a:t>
                      </a:r>
                      <a:endParaRPr sz="150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dirty="0">
                          <a:solidFill>
                            <a:schemeClr val="accent5"/>
                          </a:solidFill>
                        </a:rPr>
                        <a:t>45</a:t>
                      </a:r>
                      <a:r>
                        <a:rPr lang="en-US" sz="1500" dirty="0">
                          <a:solidFill>
                            <a:schemeClr val="accent5"/>
                          </a:solidFill>
                          <a:latin typeface="Calibri"/>
                          <a:ea typeface="Calibri"/>
                          <a:cs typeface="Calibri"/>
                          <a:sym typeface="Calibri"/>
                        </a:rPr>
                        <a:t>%</a:t>
                      </a:r>
                      <a:endParaRPr sz="1500" dirty="0">
                        <a:solidFill>
                          <a:schemeClr val="accent5"/>
                        </a:solidFill>
                        <a:latin typeface="Calibri"/>
                        <a:ea typeface="Calibri"/>
                        <a:cs typeface="Calibri"/>
                        <a:sym typeface="Calibri"/>
                      </a:endParaRPr>
                    </a:p>
                  </a:txBody>
                  <a:tcPr marL="88900" marR="88900"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What’s in the COVID-19 vaccines?</a:t>
            </a:r>
            <a:endParaRPr sz="4800"/>
          </a:p>
        </p:txBody>
      </p:sp>
      <p:pic>
        <p:nvPicPr>
          <p:cNvPr id="336" name="Google Shape;336;p44"/>
          <p:cNvPicPr preferRelativeResize="0"/>
          <p:nvPr/>
        </p:nvPicPr>
        <p:blipFill>
          <a:blip r:embed="rId3">
            <a:alphaModFix/>
          </a:blip>
          <a:stretch>
            <a:fillRect/>
          </a:stretch>
        </p:blipFill>
        <p:spPr>
          <a:xfrm>
            <a:off x="7032126" y="3354576"/>
            <a:ext cx="1485675" cy="143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5"/>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What’s in the </a:t>
            </a:r>
            <a:r>
              <a:rPr lang="en-US">
                <a:solidFill>
                  <a:schemeClr val="dk1"/>
                </a:solidFill>
              </a:rPr>
              <a:t>mRNA</a:t>
            </a:r>
            <a:r>
              <a:rPr lang="en-US"/>
              <a:t> vaccines?</a:t>
            </a:r>
            <a:endParaRPr/>
          </a:p>
        </p:txBody>
      </p:sp>
      <p:sp>
        <p:nvSpPr>
          <p:cNvPr id="342" name="Google Shape;342;p45"/>
          <p:cNvSpPr txBox="1">
            <a:spLocks noGrp="1"/>
          </p:cNvSpPr>
          <p:nvPr>
            <p:ph type="body" idx="1"/>
          </p:nvPr>
        </p:nvSpPr>
        <p:spPr>
          <a:xfrm>
            <a:off x="729450" y="1400525"/>
            <a:ext cx="7688700" cy="31902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US" sz="2200" b="1"/>
              <a:t>Medicinal ingredient: mRNA</a:t>
            </a:r>
            <a:endParaRPr sz="2200" b="1"/>
          </a:p>
          <a:p>
            <a:pPr marL="457200" lvl="0" indent="-368300" algn="l" rtl="0">
              <a:spcBef>
                <a:spcPts val="0"/>
              </a:spcBef>
              <a:spcAft>
                <a:spcPts val="0"/>
              </a:spcAft>
              <a:buSzPts val="2200"/>
              <a:buChar char="●"/>
            </a:pPr>
            <a:r>
              <a:rPr lang="en-US" sz="2200" b="1"/>
              <a:t>Non-medicinal ingredients:</a:t>
            </a:r>
            <a:endParaRPr sz="2200" b="1"/>
          </a:p>
          <a:p>
            <a:pPr marL="914400" lvl="1" indent="-368300" algn="l" rtl="0">
              <a:spcBef>
                <a:spcPts val="0"/>
              </a:spcBef>
              <a:spcAft>
                <a:spcPts val="0"/>
              </a:spcAft>
              <a:buSzPts val="2200"/>
              <a:buChar char="○"/>
            </a:pPr>
            <a:r>
              <a:rPr lang="en-US" sz="2200" b="1"/>
              <a:t>Fats</a:t>
            </a:r>
            <a:endParaRPr sz="2200" b="1"/>
          </a:p>
          <a:p>
            <a:pPr marL="914400" lvl="1" indent="-368300" algn="l" rtl="0">
              <a:spcBef>
                <a:spcPts val="0"/>
              </a:spcBef>
              <a:spcAft>
                <a:spcPts val="0"/>
              </a:spcAft>
              <a:buSzPts val="2200"/>
              <a:buChar char="○"/>
            </a:pPr>
            <a:r>
              <a:rPr lang="en-US" sz="2200" b="1"/>
              <a:t>Salts</a:t>
            </a:r>
            <a:endParaRPr sz="2200" b="1"/>
          </a:p>
          <a:p>
            <a:pPr marL="914400" lvl="1" indent="-368300" algn="l" rtl="0">
              <a:spcBef>
                <a:spcPts val="0"/>
              </a:spcBef>
              <a:spcAft>
                <a:spcPts val="0"/>
              </a:spcAft>
              <a:buSzPts val="2200"/>
              <a:buChar char="○"/>
            </a:pPr>
            <a:r>
              <a:rPr lang="en-US" sz="2200" b="1"/>
              <a:t>Sugar</a:t>
            </a:r>
            <a:endParaRPr sz="2200" b="1"/>
          </a:p>
          <a:p>
            <a:pPr marL="914400" lvl="1" indent="-368300" algn="l" rtl="0">
              <a:spcBef>
                <a:spcPts val="0"/>
              </a:spcBef>
              <a:spcAft>
                <a:spcPts val="0"/>
              </a:spcAft>
              <a:buSzPts val="2200"/>
              <a:buChar char="○"/>
            </a:pPr>
            <a:r>
              <a:rPr lang="en-US" sz="2200" b="1"/>
              <a:t>Water</a:t>
            </a:r>
            <a:endParaRPr sz="2200" b="1"/>
          </a:p>
          <a:p>
            <a:pPr marL="0" lvl="0" indent="0" algn="l" rtl="0">
              <a:spcBef>
                <a:spcPts val="1200"/>
              </a:spcBef>
              <a:spcAft>
                <a:spcPts val="1200"/>
              </a:spcAft>
              <a:buNone/>
            </a:pPr>
            <a:endParaRPr/>
          </a:p>
        </p:txBody>
      </p:sp>
      <p:sp>
        <p:nvSpPr>
          <p:cNvPr id="343" name="Google Shape;343;p45"/>
          <p:cNvSpPr/>
          <p:nvPr/>
        </p:nvSpPr>
        <p:spPr>
          <a:xfrm>
            <a:off x="3283800" y="2312050"/>
            <a:ext cx="5562300" cy="2496300"/>
          </a:xfrm>
          <a:prstGeom prst="wedgeRectCallout">
            <a:avLst>
              <a:gd name="adj1" fmla="val -57720"/>
              <a:gd name="adj2" fmla="val -22072"/>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1600" b="1" u="sng">
                <a:latin typeface="Calibri"/>
                <a:ea typeface="Calibri"/>
                <a:cs typeface="Calibri"/>
                <a:sym typeface="Calibri"/>
              </a:rPr>
              <a:t>PFIZER-BIONTECH </a:t>
            </a:r>
            <a:endParaRPr sz="1600" b="1" u="sng">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Fats: </a:t>
            </a:r>
            <a:r>
              <a:rPr lang="en-US" sz="1600">
                <a:latin typeface="Calibri"/>
                <a:ea typeface="Calibri"/>
                <a:cs typeface="Calibri"/>
                <a:sym typeface="Calibri"/>
              </a:rPr>
              <a:t>ALC-0315 = ((4-hydroxybutyl)azanediyl)bis(hexane-6,1-diyl)bis(2-hexyldecanoate);  </a:t>
            </a:r>
            <a:r>
              <a:rPr lang="en-US" sz="1600" b="1">
                <a:latin typeface="Calibri"/>
                <a:ea typeface="Calibri"/>
                <a:cs typeface="Calibri"/>
                <a:sym typeface="Calibri"/>
              </a:rPr>
              <a:t>ALC-0159 = 2-[(polyethylene glycol)-2000]-N,N-ditetradecylacetamide;</a:t>
            </a:r>
            <a:r>
              <a:rPr lang="en-US" sz="1600">
                <a:latin typeface="Calibri"/>
                <a:ea typeface="Calibri"/>
                <a:cs typeface="Calibri"/>
                <a:sym typeface="Calibri"/>
              </a:rPr>
              <a:t> 1,2-Distearoyl-sn-glycero-3-phosphocholine; Cholesterol</a:t>
            </a:r>
            <a:endParaRPr sz="1600">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Salts</a:t>
            </a:r>
            <a:r>
              <a:rPr lang="en-US" sz="1600">
                <a:latin typeface="Calibri"/>
                <a:ea typeface="Calibri"/>
                <a:cs typeface="Calibri"/>
                <a:sym typeface="Calibri"/>
              </a:rPr>
              <a:t>: (Dibasic sodium phosphate dihydrate; Monobasic potassium phosphate;   Potassium chloride; Sodium chloride)  </a:t>
            </a:r>
            <a:endParaRPr sz="1600" b="1">
              <a:latin typeface="Calibri"/>
              <a:ea typeface="Calibri"/>
              <a:cs typeface="Calibri"/>
              <a:sym typeface="Calibri"/>
            </a:endParaRPr>
          </a:p>
          <a:p>
            <a:pPr marL="0" lvl="0" indent="0" algn="l" rtl="0">
              <a:lnSpc>
                <a:spcPct val="90000"/>
              </a:lnSpc>
              <a:spcBef>
                <a:spcPts val="600"/>
              </a:spcBef>
              <a:spcAft>
                <a:spcPts val="600"/>
              </a:spcAft>
              <a:buNone/>
            </a:pPr>
            <a:r>
              <a:rPr lang="en-US" sz="1600" b="1">
                <a:latin typeface="Calibri"/>
                <a:ea typeface="Calibri"/>
                <a:cs typeface="Calibri"/>
                <a:sym typeface="Calibri"/>
              </a:rPr>
              <a:t>Sugar:</a:t>
            </a:r>
            <a:r>
              <a:rPr lang="en-US" sz="1600">
                <a:latin typeface="Calibri"/>
                <a:ea typeface="Calibri"/>
                <a:cs typeface="Calibri"/>
                <a:sym typeface="Calibri"/>
              </a:rPr>
              <a:t> sucrose </a:t>
            </a:r>
            <a:endParaRPr sz="1600">
              <a:latin typeface="Calibri"/>
              <a:ea typeface="Calibri"/>
              <a:cs typeface="Calibri"/>
              <a:sym typeface="Calibri"/>
            </a:endParaRPr>
          </a:p>
        </p:txBody>
      </p:sp>
      <p:sp>
        <p:nvSpPr>
          <p:cNvPr id="344" name="Google Shape;344;p45"/>
          <p:cNvSpPr/>
          <p:nvPr/>
        </p:nvSpPr>
        <p:spPr>
          <a:xfrm>
            <a:off x="3283800" y="2330200"/>
            <a:ext cx="5562300" cy="2460000"/>
          </a:xfrm>
          <a:prstGeom prst="wedgeRectCallout">
            <a:avLst>
              <a:gd name="adj1" fmla="val -57588"/>
              <a:gd name="adj2" fmla="val -23231"/>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1600" b="1" u="sng">
                <a:latin typeface="Calibri"/>
                <a:ea typeface="Calibri"/>
                <a:cs typeface="Calibri"/>
                <a:sym typeface="Calibri"/>
              </a:rPr>
              <a:t>MODERNA</a:t>
            </a:r>
            <a:endParaRPr sz="1600" b="1" u="sng">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Fats: </a:t>
            </a:r>
            <a:r>
              <a:rPr lang="en-US" sz="1600">
                <a:latin typeface="Calibri"/>
                <a:ea typeface="Calibri"/>
                <a:cs typeface="Calibri"/>
                <a:sym typeface="Calibri"/>
              </a:rPr>
              <a:t>Lipid SM-102 PEG2000 DMG (1,2-dimyristoyl-rac-glycerol,methoxy-</a:t>
            </a:r>
            <a:r>
              <a:rPr lang="en-US" sz="1600" b="1">
                <a:latin typeface="Calibri"/>
                <a:ea typeface="Calibri"/>
                <a:cs typeface="Calibri"/>
                <a:sym typeface="Calibri"/>
              </a:rPr>
              <a:t>polyethyleneglycol</a:t>
            </a:r>
            <a:r>
              <a:rPr lang="en-US" sz="1600">
                <a:latin typeface="Calibri"/>
                <a:ea typeface="Calibri"/>
                <a:cs typeface="Calibri"/>
                <a:sym typeface="Calibri"/>
              </a:rPr>
              <a:t>); 1,2-distearoyl-sn-glycero-3-phosphocholine (DSPC); Cholesterol </a:t>
            </a:r>
            <a:endParaRPr sz="1600">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Salts</a:t>
            </a:r>
            <a:r>
              <a:rPr lang="en-US" sz="1600">
                <a:latin typeface="Calibri"/>
                <a:ea typeface="Calibri"/>
                <a:cs typeface="Calibri"/>
                <a:sym typeface="Calibri"/>
              </a:rPr>
              <a:t>: Sodium acetate </a:t>
            </a:r>
            <a:endParaRPr sz="1600" b="1">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Acid stabilizers</a:t>
            </a:r>
            <a:r>
              <a:rPr lang="en-US" sz="1600">
                <a:latin typeface="Calibri"/>
                <a:ea typeface="Calibri"/>
                <a:cs typeface="Calibri"/>
                <a:sym typeface="Calibri"/>
              </a:rPr>
              <a:t>: Tromethamine; Tromethamine hydrochloride </a:t>
            </a:r>
            <a:endParaRPr sz="1600">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Sugar:</a:t>
            </a:r>
            <a:r>
              <a:rPr lang="en-US" sz="1600">
                <a:latin typeface="Calibri"/>
                <a:ea typeface="Calibri"/>
                <a:cs typeface="Calibri"/>
                <a:sym typeface="Calibri"/>
              </a:rPr>
              <a:t> sucrose </a:t>
            </a:r>
            <a:endParaRPr sz="1600">
              <a:latin typeface="Calibri"/>
              <a:ea typeface="Calibri"/>
              <a:cs typeface="Calibri"/>
              <a:sym typeface="Calibri"/>
            </a:endParaRPr>
          </a:p>
          <a:p>
            <a:pPr marL="0" lvl="0" indent="0" algn="l" rtl="0">
              <a:lnSpc>
                <a:spcPct val="90000"/>
              </a:lnSpc>
              <a:spcBef>
                <a:spcPts val="600"/>
              </a:spcBef>
              <a:spcAft>
                <a:spcPts val="0"/>
              </a:spcAft>
              <a:buNone/>
            </a:pPr>
            <a:endParaRPr sz="16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29450" y="632850"/>
            <a:ext cx="7688700" cy="6861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80000"/>
              <a:buNone/>
            </a:pPr>
            <a:r>
              <a:rPr lang="en-US"/>
              <a:t>Overview</a:t>
            </a:r>
            <a:endParaRPr/>
          </a:p>
        </p:txBody>
      </p:sp>
      <p:sp>
        <p:nvSpPr>
          <p:cNvPr id="123" name="Google Shape;123;p19"/>
          <p:cNvSpPr txBox="1">
            <a:spLocks noGrp="1"/>
          </p:cNvSpPr>
          <p:nvPr>
            <p:ph type="body" idx="1"/>
          </p:nvPr>
        </p:nvSpPr>
        <p:spPr>
          <a:xfrm>
            <a:off x="391125" y="1414000"/>
            <a:ext cx="5920800" cy="34818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rgbClr val="000000"/>
              </a:buClr>
              <a:buSzPts val="1700"/>
              <a:buChar char="●"/>
            </a:pPr>
            <a:r>
              <a:rPr lang="en-US" sz="1700">
                <a:solidFill>
                  <a:srgbClr val="000000"/>
                </a:solidFill>
              </a:rPr>
              <a:t>How do the vaccines work?</a:t>
            </a:r>
            <a:endParaRPr sz="1700">
              <a:solidFill>
                <a:srgbClr val="000000"/>
              </a:solidFill>
            </a:endParaRPr>
          </a:p>
          <a:p>
            <a:pPr marL="457200" lvl="0" indent="-336550" algn="l" rtl="0">
              <a:lnSpc>
                <a:spcPct val="100000"/>
              </a:lnSpc>
              <a:spcBef>
                <a:spcPts val="400"/>
              </a:spcBef>
              <a:spcAft>
                <a:spcPts val="0"/>
              </a:spcAft>
              <a:buClr>
                <a:srgbClr val="000000"/>
              </a:buClr>
              <a:buSzPts val="1700"/>
              <a:buChar char="●"/>
            </a:pPr>
            <a:r>
              <a:rPr lang="en-US" sz="1700">
                <a:solidFill>
                  <a:srgbClr val="000000"/>
                </a:solidFill>
              </a:rPr>
              <a:t>How effective are the COVID-19 vaccines?</a:t>
            </a:r>
            <a:endParaRPr sz="1700">
              <a:solidFill>
                <a:srgbClr val="000000"/>
              </a:solidFill>
            </a:endParaRPr>
          </a:p>
          <a:p>
            <a:pPr marL="457200" lvl="0" indent="-336550" algn="l" rtl="0">
              <a:lnSpc>
                <a:spcPct val="100000"/>
              </a:lnSpc>
              <a:spcBef>
                <a:spcPts val="400"/>
              </a:spcBef>
              <a:spcAft>
                <a:spcPts val="0"/>
              </a:spcAft>
              <a:buClr>
                <a:srgbClr val="000000"/>
              </a:buClr>
              <a:buSzPts val="1700"/>
              <a:buChar char="●"/>
            </a:pPr>
            <a:r>
              <a:rPr lang="en-US" sz="1700">
                <a:solidFill>
                  <a:srgbClr val="000000"/>
                </a:solidFill>
              </a:rPr>
              <a:t>What are vaccine side effects?</a:t>
            </a:r>
            <a:endParaRPr sz="1700">
              <a:solidFill>
                <a:srgbClr val="000000"/>
              </a:solidFill>
            </a:endParaRPr>
          </a:p>
          <a:p>
            <a:pPr marL="457200" lvl="0" indent="-336550" algn="l" rtl="0">
              <a:lnSpc>
                <a:spcPct val="100000"/>
              </a:lnSpc>
              <a:spcBef>
                <a:spcPts val="400"/>
              </a:spcBef>
              <a:spcAft>
                <a:spcPts val="0"/>
              </a:spcAft>
              <a:buClr>
                <a:srgbClr val="000000"/>
              </a:buClr>
              <a:buSzPts val="1700"/>
              <a:buChar char="●"/>
            </a:pPr>
            <a:r>
              <a:rPr lang="en-US" sz="1700">
                <a:solidFill>
                  <a:srgbClr val="000000"/>
                </a:solidFill>
              </a:rPr>
              <a:t>Are the vaccines safe for use in special populations?</a:t>
            </a:r>
            <a:endParaRPr sz="1700">
              <a:solidFill>
                <a:srgbClr val="000000"/>
              </a:solidFill>
            </a:endParaRPr>
          </a:p>
          <a:p>
            <a:pPr marL="457200" lvl="0" indent="-336550" algn="l" rtl="0">
              <a:lnSpc>
                <a:spcPct val="100000"/>
              </a:lnSpc>
              <a:spcBef>
                <a:spcPts val="400"/>
              </a:spcBef>
              <a:spcAft>
                <a:spcPts val="0"/>
              </a:spcAft>
              <a:buClr>
                <a:srgbClr val="000000"/>
              </a:buClr>
              <a:buSzPts val="1700"/>
              <a:buChar char="●"/>
            </a:pPr>
            <a:r>
              <a:rPr lang="en-US" sz="1700">
                <a:solidFill>
                  <a:srgbClr val="000000"/>
                </a:solidFill>
              </a:rPr>
              <a:t>How were the vaccines produced so quickly?</a:t>
            </a:r>
            <a:endParaRPr sz="1700">
              <a:solidFill>
                <a:srgbClr val="000000"/>
              </a:solidFill>
            </a:endParaRPr>
          </a:p>
          <a:p>
            <a:pPr marL="457200" lvl="0" indent="-336550" algn="l" rtl="0">
              <a:lnSpc>
                <a:spcPct val="100000"/>
              </a:lnSpc>
              <a:spcBef>
                <a:spcPts val="400"/>
              </a:spcBef>
              <a:spcAft>
                <a:spcPts val="0"/>
              </a:spcAft>
              <a:buClr>
                <a:srgbClr val="000000"/>
              </a:buClr>
              <a:buSzPts val="1700"/>
              <a:buChar char="●"/>
            </a:pPr>
            <a:r>
              <a:rPr lang="en-US" sz="1700">
                <a:solidFill>
                  <a:srgbClr val="000000"/>
                </a:solidFill>
              </a:rPr>
              <a:t>Were the vaccines tested in diverse populations?</a:t>
            </a:r>
            <a:endParaRPr sz="1700">
              <a:solidFill>
                <a:srgbClr val="000000"/>
              </a:solidFill>
            </a:endParaRPr>
          </a:p>
          <a:p>
            <a:pPr marL="457200" lvl="0" indent="-336550" algn="l" rtl="0">
              <a:lnSpc>
                <a:spcPct val="100000"/>
              </a:lnSpc>
              <a:spcBef>
                <a:spcPts val="400"/>
              </a:spcBef>
              <a:spcAft>
                <a:spcPts val="0"/>
              </a:spcAft>
              <a:buClr>
                <a:srgbClr val="000000"/>
              </a:buClr>
              <a:buSzPts val="1700"/>
              <a:buChar char="●"/>
            </a:pPr>
            <a:r>
              <a:rPr lang="en-US" sz="1700">
                <a:solidFill>
                  <a:srgbClr val="000000"/>
                </a:solidFill>
              </a:rPr>
              <a:t>What is in the vaccines? Can you have allergic reactions?</a:t>
            </a:r>
            <a:endParaRPr sz="1700">
              <a:solidFill>
                <a:srgbClr val="000000"/>
              </a:solidFill>
            </a:endParaRPr>
          </a:p>
          <a:p>
            <a:pPr marL="457200" lvl="0" indent="-336550" algn="l" rtl="0">
              <a:lnSpc>
                <a:spcPct val="100000"/>
              </a:lnSpc>
              <a:spcBef>
                <a:spcPts val="400"/>
              </a:spcBef>
              <a:spcAft>
                <a:spcPts val="0"/>
              </a:spcAft>
              <a:buClr>
                <a:srgbClr val="000000"/>
              </a:buClr>
              <a:buSzPts val="1700"/>
              <a:buChar char="●"/>
            </a:pPr>
            <a:r>
              <a:rPr lang="en-US" sz="1700">
                <a:solidFill>
                  <a:srgbClr val="000000"/>
                </a:solidFill>
              </a:rPr>
              <a:t>Do distancing precautions/masks still need to be used after vaccination?</a:t>
            </a:r>
            <a:endParaRPr sz="1700">
              <a:solidFill>
                <a:srgbClr val="000000"/>
              </a:solidFill>
            </a:endParaRPr>
          </a:p>
          <a:p>
            <a:pPr marL="457200" lvl="0" indent="-336550" algn="l" rtl="0">
              <a:lnSpc>
                <a:spcPct val="100000"/>
              </a:lnSpc>
              <a:spcBef>
                <a:spcPts val="400"/>
              </a:spcBef>
              <a:spcAft>
                <a:spcPts val="400"/>
              </a:spcAft>
              <a:buClr>
                <a:srgbClr val="000000"/>
              </a:buClr>
              <a:buSzPts val="1700"/>
              <a:buChar char="●"/>
            </a:pPr>
            <a:r>
              <a:rPr lang="en-US" sz="1700">
                <a:solidFill>
                  <a:srgbClr val="000000"/>
                </a:solidFill>
              </a:rPr>
              <a:t>What is the current roll-out and eligibility for the vaccine?</a:t>
            </a:r>
            <a:endParaRPr sz="1700">
              <a:solidFill>
                <a:srgbClr val="000000"/>
              </a:solidFill>
            </a:endParaRPr>
          </a:p>
        </p:txBody>
      </p:sp>
      <p:pic>
        <p:nvPicPr>
          <p:cNvPr id="124" name="Google Shape;124;p19"/>
          <p:cNvPicPr preferRelativeResize="0"/>
          <p:nvPr/>
        </p:nvPicPr>
        <p:blipFill>
          <a:blip r:embed="rId3">
            <a:alphaModFix/>
          </a:blip>
          <a:stretch>
            <a:fillRect/>
          </a:stretch>
        </p:blipFill>
        <p:spPr>
          <a:xfrm>
            <a:off x="6692225" y="1634425"/>
            <a:ext cx="2046376" cy="2195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6"/>
          <p:cNvSpPr txBox="1">
            <a:spLocks noGrp="1"/>
          </p:cNvSpPr>
          <p:nvPr>
            <p:ph type="title"/>
          </p:nvPr>
        </p:nvSpPr>
        <p:spPr>
          <a:xfrm>
            <a:off x="729450" y="632850"/>
            <a:ext cx="80106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What’s in the </a:t>
            </a:r>
            <a:r>
              <a:rPr lang="en-US">
                <a:solidFill>
                  <a:schemeClr val="dk1"/>
                </a:solidFill>
              </a:rPr>
              <a:t>viral vector</a:t>
            </a:r>
            <a:r>
              <a:rPr lang="en-US"/>
              <a:t> vaccines?</a:t>
            </a:r>
            <a:endParaRPr/>
          </a:p>
        </p:txBody>
      </p:sp>
      <p:sp>
        <p:nvSpPr>
          <p:cNvPr id="350" name="Google Shape;350;p46"/>
          <p:cNvSpPr txBox="1">
            <a:spLocks noGrp="1"/>
          </p:cNvSpPr>
          <p:nvPr>
            <p:ph type="body" idx="1"/>
          </p:nvPr>
        </p:nvSpPr>
        <p:spPr>
          <a:xfrm>
            <a:off x="727650" y="1400525"/>
            <a:ext cx="7688700" cy="31902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US" sz="2200" b="1"/>
              <a:t>Medicinal ingredient: modified adenovirus (cold virus)</a:t>
            </a:r>
            <a:endParaRPr sz="1100">
              <a:solidFill>
                <a:srgbClr val="4D4C4C"/>
              </a:solidFill>
              <a:highlight>
                <a:srgbClr val="FFFFFF"/>
              </a:highlight>
              <a:latin typeface="Open Sans"/>
              <a:ea typeface="Open Sans"/>
              <a:cs typeface="Open Sans"/>
              <a:sym typeface="Open Sans"/>
            </a:endParaRPr>
          </a:p>
          <a:p>
            <a:pPr marL="457200" lvl="0" indent="-368300" algn="l" rtl="0">
              <a:spcBef>
                <a:spcPts val="0"/>
              </a:spcBef>
              <a:spcAft>
                <a:spcPts val="0"/>
              </a:spcAft>
              <a:buSzPts val="2200"/>
              <a:buChar char="●"/>
            </a:pPr>
            <a:r>
              <a:rPr lang="en-US" sz="2200" b="1"/>
              <a:t>Non-medicinal ingredients:</a:t>
            </a:r>
            <a:endParaRPr sz="2200" b="1"/>
          </a:p>
          <a:p>
            <a:pPr marL="914400" lvl="1" indent="-368300" algn="l" rtl="0">
              <a:spcBef>
                <a:spcPts val="0"/>
              </a:spcBef>
              <a:spcAft>
                <a:spcPts val="0"/>
              </a:spcAft>
              <a:buSzPts val="2200"/>
              <a:buChar char="○"/>
            </a:pPr>
            <a:r>
              <a:rPr lang="en-US" sz="2200" b="1"/>
              <a:t>Salts</a:t>
            </a:r>
            <a:endParaRPr sz="2200" b="1"/>
          </a:p>
          <a:p>
            <a:pPr marL="914400" lvl="1" indent="-368300" algn="l" rtl="0">
              <a:spcBef>
                <a:spcPts val="0"/>
              </a:spcBef>
              <a:spcAft>
                <a:spcPts val="0"/>
              </a:spcAft>
              <a:buSzPts val="2200"/>
              <a:buChar char="○"/>
            </a:pPr>
            <a:r>
              <a:rPr lang="en-US" sz="2200" b="1"/>
              <a:t>Acid stabilizers</a:t>
            </a:r>
            <a:endParaRPr sz="2200" b="1"/>
          </a:p>
          <a:p>
            <a:pPr marL="914400" lvl="1" indent="-368300" algn="l" rtl="0">
              <a:spcBef>
                <a:spcPts val="0"/>
              </a:spcBef>
              <a:spcAft>
                <a:spcPts val="0"/>
              </a:spcAft>
              <a:buSzPts val="2200"/>
              <a:buChar char="○"/>
            </a:pPr>
            <a:r>
              <a:rPr lang="en-US" sz="2200" b="1"/>
              <a:t>Emulsifier</a:t>
            </a:r>
            <a:endParaRPr sz="2200" b="1"/>
          </a:p>
          <a:p>
            <a:pPr marL="914400" lvl="1" indent="-368300" algn="l" rtl="0">
              <a:spcBef>
                <a:spcPts val="0"/>
              </a:spcBef>
              <a:spcAft>
                <a:spcPts val="0"/>
              </a:spcAft>
              <a:buSzPts val="2200"/>
              <a:buChar char="○"/>
            </a:pPr>
            <a:r>
              <a:rPr lang="en-US" sz="2200" b="1"/>
              <a:t>+/- Sugar</a:t>
            </a:r>
            <a:endParaRPr sz="2200" b="1"/>
          </a:p>
          <a:p>
            <a:pPr marL="914400" lvl="1" indent="-368300" algn="l" rtl="0">
              <a:spcBef>
                <a:spcPts val="0"/>
              </a:spcBef>
              <a:spcAft>
                <a:spcPts val="0"/>
              </a:spcAft>
              <a:buSzPts val="2200"/>
              <a:buChar char="○"/>
            </a:pPr>
            <a:r>
              <a:rPr lang="en-US" sz="2200" b="1"/>
              <a:t>Water</a:t>
            </a:r>
            <a:endParaRPr sz="2200" b="1"/>
          </a:p>
          <a:p>
            <a:pPr marL="0" lvl="0" indent="0" algn="l" rtl="0">
              <a:spcBef>
                <a:spcPts val="1200"/>
              </a:spcBef>
              <a:spcAft>
                <a:spcPts val="1200"/>
              </a:spcAft>
              <a:buNone/>
            </a:pPr>
            <a:endParaRPr/>
          </a:p>
        </p:txBody>
      </p:sp>
      <p:sp>
        <p:nvSpPr>
          <p:cNvPr id="351" name="Google Shape;351;p46"/>
          <p:cNvSpPr/>
          <p:nvPr/>
        </p:nvSpPr>
        <p:spPr>
          <a:xfrm>
            <a:off x="3917025" y="2245775"/>
            <a:ext cx="5070000" cy="2460000"/>
          </a:xfrm>
          <a:prstGeom prst="wedgeRectCallout">
            <a:avLst>
              <a:gd name="adj1" fmla="val -57588"/>
              <a:gd name="adj2" fmla="val -23231"/>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1600" b="1">
                <a:latin typeface="Calibri"/>
                <a:ea typeface="Calibri"/>
                <a:cs typeface="Calibri"/>
                <a:sym typeface="Calibri"/>
              </a:rPr>
              <a:t> </a:t>
            </a:r>
            <a:endParaRPr sz="1600" b="1">
              <a:latin typeface="Calibri"/>
              <a:ea typeface="Calibri"/>
              <a:cs typeface="Calibri"/>
              <a:sym typeface="Calibri"/>
            </a:endParaRPr>
          </a:p>
          <a:p>
            <a:pPr marL="0" lvl="0" indent="0" algn="l" rtl="0">
              <a:lnSpc>
                <a:spcPct val="90000"/>
              </a:lnSpc>
              <a:spcBef>
                <a:spcPts val="600"/>
              </a:spcBef>
              <a:spcAft>
                <a:spcPts val="0"/>
              </a:spcAft>
              <a:buNone/>
            </a:pPr>
            <a:r>
              <a:rPr lang="en-US" sz="1600" b="1" u="sng">
                <a:latin typeface="Calibri"/>
                <a:ea typeface="Calibri"/>
                <a:cs typeface="Calibri"/>
                <a:sym typeface="Calibri"/>
              </a:rPr>
              <a:t>ASTRAZENECA</a:t>
            </a:r>
            <a:endParaRPr sz="1600" b="1" u="sng">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Salts</a:t>
            </a:r>
            <a:r>
              <a:rPr lang="en-US" sz="1600">
                <a:latin typeface="Calibri"/>
                <a:ea typeface="Calibri"/>
                <a:cs typeface="Calibri"/>
                <a:sym typeface="Calibri"/>
              </a:rPr>
              <a:t>: Sodium chloride</a:t>
            </a:r>
            <a:endParaRPr sz="1600">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Acid stabilizers</a:t>
            </a:r>
            <a:r>
              <a:rPr lang="en-US" sz="1600">
                <a:latin typeface="Calibri"/>
                <a:ea typeface="Calibri"/>
                <a:cs typeface="Calibri"/>
                <a:sym typeface="Calibri"/>
              </a:rPr>
              <a:t>: L-histidine, L-Histidine hydrochloride monohydrate, magnesium chloride hydrate, disodium edetate dihydrate (EDTA)</a:t>
            </a:r>
            <a:endParaRPr sz="1600">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Ethanol</a:t>
            </a:r>
            <a:endParaRPr sz="1600" b="1">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Emulsifier: </a:t>
            </a:r>
            <a:r>
              <a:rPr lang="en-US" sz="1600">
                <a:latin typeface="Calibri"/>
                <a:ea typeface="Calibri"/>
                <a:cs typeface="Calibri"/>
                <a:sym typeface="Calibri"/>
              </a:rPr>
              <a:t>polysorbate 80</a:t>
            </a:r>
            <a:endParaRPr sz="1600">
              <a:latin typeface="Calibri"/>
              <a:ea typeface="Calibri"/>
              <a:cs typeface="Calibri"/>
              <a:sym typeface="Calibri"/>
            </a:endParaRPr>
          </a:p>
          <a:p>
            <a:pPr marL="0" lvl="0" indent="0" algn="l" rtl="0">
              <a:lnSpc>
                <a:spcPct val="90000"/>
              </a:lnSpc>
              <a:spcBef>
                <a:spcPts val="600"/>
              </a:spcBef>
              <a:spcAft>
                <a:spcPts val="0"/>
              </a:spcAft>
              <a:buNone/>
            </a:pPr>
            <a:r>
              <a:rPr lang="en-US" sz="1600" b="1">
                <a:latin typeface="Calibri"/>
                <a:ea typeface="Calibri"/>
                <a:cs typeface="Calibri"/>
                <a:sym typeface="Calibri"/>
              </a:rPr>
              <a:t>Sugar:</a:t>
            </a:r>
            <a:r>
              <a:rPr lang="en-US" sz="1600">
                <a:latin typeface="Calibri"/>
                <a:ea typeface="Calibri"/>
                <a:cs typeface="Calibri"/>
                <a:sym typeface="Calibri"/>
              </a:rPr>
              <a:t> sucrose </a:t>
            </a:r>
            <a:endParaRPr sz="1600">
              <a:latin typeface="Calibri"/>
              <a:ea typeface="Calibri"/>
              <a:cs typeface="Calibri"/>
              <a:sym typeface="Calibri"/>
            </a:endParaRPr>
          </a:p>
          <a:p>
            <a:pPr marL="0" lvl="0" indent="0" algn="l" rtl="0">
              <a:lnSpc>
                <a:spcPct val="90000"/>
              </a:lnSpc>
              <a:spcBef>
                <a:spcPts val="600"/>
              </a:spcBef>
              <a:spcAft>
                <a:spcPts val="0"/>
              </a:spcAft>
              <a:buNone/>
            </a:pPr>
            <a:endParaRPr sz="1600" b="1">
              <a:latin typeface="Calibri"/>
              <a:ea typeface="Calibri"/>
              <a:cs typeface="Calibri"/>
              <a:sym typeface="Calibri"/>
            </a:endParaRPr>
          </a:p>
        </p:txBody>
      </p:sp>
      <p:sp>
        <p:nvSpPr>
          <p:cNvPr id="352" name="Google Shape;352;p46"/>
          <p:cNvSpPr/>
          <p:nvPr/>
        </p:nvSpPr>
        <p:spPr>
          <a:xfrm>
            <a:off x="3917025" y="2245775"/>
            <a:ext cx="5070000" cy="2460000"/>
          </a:xfrm>
          <a:prstGeom prst="wedgeRectCallout">
            <a:avLst>
              <a:gd name="adj1" fmla="val -57588"/>
              <a:gd name="adj2" fmla="val -23231"/>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1600" b="1" dirty="0">
                <a:latin typeface="Calibri"/>
                <a:ea typeface="Calibri"/>
                <a:cs typeface="Calibri"/>
                <a:sym typeface="Calibri"/>
              </a:rPr>
              <a:t> </a:t>
            </a:r>
            <a:endParaRPr sz="1600" b="1" dirty="0">
              <a:latin typeface="Calibri"/>
              <a:ea typeface="Calibri"/>
              <a:cs typeface="Calibri"/>
              <a:sym typeface="Calibri"/>
            </a:endParaRPr>
          </a:p>
          <a:p>
            <a:pPr marL="0" lvl="0" indent="0" algn="l" rtl="0">
              <a:lnSpc>
                <a:spcPct val="90000"/>
              </a:lnSpc>
              <a:spcBef>
                <a:spcPts val="600"/>
              </a:spcBef>
              <a:spcAft>
                <a:spcPts val="0"/>
              </a:spcAft>
              <a:buNone/>
            </a:pPr>
            <a:r>
              <a:rPr lang="en-US" sz="1600" b="1" u="sng" dirty="0">
                <a:latin typeface="Calibri"/>
                <a:ea typeface="Calibri"/>
                <a:cs typeface="Calibri"/>
                <a:sym typeface="Calibri"/>
              </a:rPr>
              <a:t>JOHNSON &amp; JOHNSON</a:t>
            </a:r>
            <a:endParaRPr sz="1600" b="1" u="sng" dirty="0">
              <a:latin typeface="Calibri"/>
              <a:ea typeface="Calibri"/>
              <a:cs typeface="Calibri"/>
              <a:sym typeface="Calibri"/>
            </a:endParaRPr>
          </a:p>
          <a:p>
            <a:pPr marL="0" lvl="0" indent="0" algn="l" rtl="0">
              <a:lnSpc>
                <a:spcPct val="90000"/>
              </a:lnSpc>
              <a:spcBef>
                <a:spcPts val="600"/>
              </a:spcBef>
              <a:spcAft>
                <a:spcPts val="0"/>
              </a:spcAft>
              <a:buNone/>
            </a:pPr>
            <a:r>
              <a:rPr lang="en-US" sz="1600" b="1" dirty="0">
                <a:latin typeface="Calibri"/>
                <a:ea typeface="Calibri"/>
                <a:cs typeface="Calibri"/>
                <a:sym typeface="Calibri"/>
              </a:rPr>
              <a:t>Salts</a:t>
            </a:r>
            <a:r>
              <a:rPr lang="en-US" sz="1600" dirty="0">
                <a:latin typeface="Calibri"/>
                <a:ea typeface="Calibri"/>
                <a:cs typeface="Calibri"/>
                <a:sym typeface="Calibri"/>
              </a:rPr>
              <a:t>: Sodium chloride, sodium hydroxide</a:t>
            </a:r>
            <a:endParaRPr sz="1600" dirty="0">
              <a:latin typeface="Calibri"/>
              <a:ea typeface="Calibri"/>
              <a:cs typeface="Calibri"/>
              <a:sym typeface="Calibri"/>
            </a:endParaRPr>
          </a:p>
          <a:p>
            <a:pPr marL="0" lvl="0" indent="0" algn="l" rtl="0">
              <a:lnSpc>
                <a:spcPct val="90000"/>
              </a:lnSpc>
              <a:spcBef>
                <a:spcPts val="600"/>
              </a:spcBef>
              <a:spcAft>
                <a:spcPts val="0"/>
              </a:spcAft>
              <a:buNone/>
            </a:pPr>
            <a:r>
              <a:rPr lang="en-US" sz="1600" b="1" dirty="0">
                <a:latin typeface="Calibri"/>
                <a:ea typeface="Calibri"/>
                <a:cs typeface="Calibri"/>
                <a:sym typeface="Calibri"/>
              </a:rPr>
              <a:t>Acid stabilizers</a:t>
            </a:r>
            <a:r>
              <a:rPr lang="en-US" sz="1600" dirty="0">
                <a:latin typeface="Calibri"/>
                <a:ea typeface="Calibri"/>
                <a:cs typeface="Calibri"/>
                <a:sym typeface="Calibri"/>
              </a:rPr>
              <a:t>: citric acid monohydrate, 2-hydroxypropyl-B-cyclodextrin (HBCD), hydrochloric acid, trisodium citrate dihydrate</a:t>
            </a:r>
            <a:endParaRPr sz="1600" dirty="0">
              <a:latin typeface="Calibri"/>
              <a:ea typeface="Calibri"/>
              <a:cs typeface="Calibri"/>
              <a:sym typeface="Calibri"/>
            </a:endParaRPr>
          </a:p>
          <a:p>
            <a:pPr marL="0" lvl="0" indent="0" algn="l" rtl="0">
              <a:lnSpc>
                <a:spcPct val="90000"/>
              </a:lnSpc>
              <a:spcBef>
                <a:spcPts val="600"/>
              </a:spcBef>
              <a:spcAft>
                <a:spcPts val="0"/>
              </a:spcAft>
              <a:buNone/>
            </a:pPr>
            <a:r>
              <a:rPr lang="en-US" sz="1600" b="1" dirty="0">
                <a:latin typeface="Calibri"/>
                <a:ea typeface="Calibri"/>
                <a:cs typeface="Calibri"/>
                <a:sym typeface="Calibri"/>
              </a:rPr>
              <a:t>Ethanol</a:t>
            </a:r>
            <a:endParaRPr sz="1600" b="1" dirty="0">
              <a:latin typeface="Calibri"/>
              <a:ea typeface="Calibri"/>
              <a:cs typeface="Calibri"/>
              <a:sym typeface="Calibri"/>
            </a:endParaRPr>
          </a:p>
          <a:p>
            <a:pPr marL="0" lvl="0" indent="0" algn="l" rtl="0">
              <a:lnSpc>
                <a:spcPct val="90000"/>
              </a:lnSpc>
              <a:spcBef>
                <a:spcPts val="600"/>
              </a:spcBef>
              <a:spcAft>
                <a:spcPts val="0"/>
              </a:spcAft>
              <a:buNone/>
            </a:pPr>
            <a:r>
              <a:rPr lang="en-US" sz="1600" b="1" dirty="0">
                <a:latin typeface="Calibri"/>
                <a:ea typeface="Calibri"/>
                <a:cs typeface="Calibri"/>
                <a:sym typeface="Calibri"/>
              </a:rPr>
              <a:t>Emulsifier: </a:t>
            </a:r>
            <a:r>
              <a:rPr lang="en-US" sz="1600" dirty="0">
                <a:latin typeface="Calibri"/>
                <a:ea typeface="Calibri"/>
                <a:cs typeface="Calibri"/>
                <a:sym typeface="Calibri"/>
              </a:rPr>
              <a:t>polysorbate 80</a:t>
            </a:r>
            <a:endParaRPr sz="1600" dirty="0">
              <a:latin typeface="Calibri"/>
              <a:ea typeface="Calibri"/>
              <a:cs typeface="Calibri"/>
              <a:sym typeface="Calibri"/>
            </a:endParaRPr>
          </a:p>
          <a:p>
            <a:pPr marL="0" lvl="0" indent="0" algn="l" rtl="0">
              <a:lnSpc>
                <a:spcPct val="90000"/>
              </a:lnSpc>
              <a:spcBef>
                <a:spcPts val="600"/>
              </a:spcBef>
              <a:spcAft>
                <a:spcPts val="0"/>
              </a:spcAft>
              <a:buNone/>
            </a:pPr>
            <a:endParaRPr sz="1600" dirty="0">
              <a:latin typeface="Calibri"/>
              <a:ea typeface="Calibri"/>
              <a:cs typeface="Calibri"/>
              <a:sym typeface="Calibri"/>
            </a:endParaRPr>
          </a:p>
          <a:p>
            <a:pPr marL="0" lvl="0" indent="0" algn="l" rtl="0">
              <a:lnSpc>
                <a:spcPct val="90000"/>
              </a:lnSpc>
              <a:spcBef>
                <a:spcPts val="600"/>
              </a:spcBef>
              <a:spcAft>
                <a:spcPts val="0"/>
              </a:spcAft>
              <a:buNone/>
            </a:pPr>
            <a:endParaRPr sz="1600" b="1"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7"/>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600"/>
              </a:spcAft>
              <a:buNone/>
            </a:pPr>
            <a:r>
              <a:rPr lang="en-US" sz="3600">
                <a:solidFill>
                  <a:srgbClr val="000000"/>
                </a:solidFill>
                <a:latin typeface="Lato"/>
                <a:ea typeface="Lato"/>
                <a:cs typeface="Lato"/>
                <a:sym typeface="Lato"/>
              </a:rPr>
              <a:t>What is polyethylene glycol (PEG)?</a:t>
            </a:r>
            <a:endParaRPr sz="3600">
              <a:latin typeface="Lato"/>
              <a:ea typeface="Lato"/>
              <a:cs typeface="Lato"/>
              <a:sym typeface="Lato"/>
            </a:endParaRPr>
          </a:p>
        </p:txBody>
      </p:sp>
      <p:sp>
        <p:nvSpPr>
          <p:cNvPr id="358" name="Google Shape;358;p47"/>
          <p:cNvSpPr txBox="1">
            <a:spLocks noGrp="1"/>
          </p:cNvSpPr>
          <p:nvPr>
            <p:ph type="body" idx="1"/>
          </p:nvPr>
        </p:nvSpPr>
        <p:spPr>
          <a:xfrm>
            <a:off x="729450" y="1400525"/>
            <a:ext cx="65754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666666"/>
                </a:solidFill>
              </a:rPr>
              <a:t>Common substance found in:</a:t>
            </a:r>
            <a:endParaRPr sz="2200">
              <a:solidFill>
                <a:srgbClr val="666666"/>
              </a:solidFill>
            </a:endParaRPr>
          </a:p>
          <a:p>
            <a:pPr marL="457200" lvl="0" indent="-368300" algn="l" rtl="0">
              <a:lnSpc>
                <a:spcPct val="90000"/>
              </a:lnSpc>
              <a:spcBef>
                <a:spcPts val="1200"/>
              </a:spcBef>
              <a:spcAft>
                <a:spcPts val="0"/>
              </a:spcAft>
              <a:buClr>
                <a:srgbClr val="666666"/>
              </a:buClr>
              <a:buSzPts val="2200"/>
              <a:buChar char="●"/>
            </a:pPr>
            <a:r>
              <a:rPr lang="en-US" sz="2200">
                <a:solidFill>
                  <a:srgbClr val="666666"/>
                </a:solidFill>
              </a:rPr>
              <a:t>Laxatives and bowel preparations </a:t>
            </a:r>
            <a:endParaRPr sz="2200">
              <a:solidFill>
                <a:srgbClr val="666666"/>
              </a:solidFill>
            </a:endParaRPr>
          </a:p>
          <a:p>
            <a:pPr marL="457200" lvl="0" indent="-368300" algn="l" rtl="0">
              <a:lnSpc>
                <a:spcPct val="90000"/>
              </a:lnSpc>
              <a:spcBef>
                <a:spcPts val="0"/>
              </a:spcBef>
              <a:spcAft>
                <a:spcPts val="0"/>
              </a:spcAft>
              <a:buClr>
                <a:srgbClr val="666666"/>
              </a:buClr>
              <a:buSzPts val="2200"/>
              <a:buChar char="●"/>
            </a:pPr>
            <a:r>
              <a:rPr lang="en-US" sz="2200">
                <a:solidFill>
                  <a:srgbClr val="666666"/>
                </a:solidFill>
              </a:rPr>
              <a:t>Certain cosmetic products </a:t>
            </a:r>
            <a:endParaRPr sz="2200">
              <a:solidFill>
                <a:srgbClr val="666666"/>
              </a:solidFill>
            </a:endParaRPr>
          </a:p>
          <a:p>
            <a:pPr marL="457200" lvl="0" indent="-368300" algn="l" rtl="0">
              <a:lnSpc>
                <a:spcPct val="90000"/>
              </a:lnSpc>
              <a:spcBef>
                <a:spcPts val="0"/>
              </a:spcBef>
              <a:spcAft>
                <a:spcPts val="0"/>
              </a:spcAft>
              <a:buClr>
                <a:srgbClr val="666666"/>
              </a:buClr>
              <a:buSzPts val="2200"/>
              <a:buChar char="●"/>
            </a:pPr>
            <a:r>
              <a:rPr lang="en-US" sz="2200">
                <a:solidFill>
                  <a:srgbClr val="666666"/>
                </a:solidFill>
              </a:rPr>
              <a:t>ES Tylenol, Tylenol EZ tabs, Tylenol gel caps, Benadryl 25mg or 50mg pink caplets, Laxaday, Go-lytely, Reactine 5-10mg tablets, Advil liquid gels, Enteric coated ASA 81mg</a:t>
            </a:r>
            <a:endParaRPr sz="2200">
              <a:solidFill>
                <a:srgbClr val="666666"/>
              </a:solidFill>
            </a:endParaRPr>
          </a:p>
        </p:txBody>
      </p:sp>
      <p:pic>
        <p:nvPicPr>
          <p:cNvPr id="359" name="Google Shape;359;p47"/>
          <p:cNvPicPr preferRelativeResize="0"/>
          <p:nvPr/>
        </p:nvPicPr>
        <p:blipFill>
          <a:blip r:embed="rId3">
            <a:alphaModFix/>
          </a:blip>
          <a:stretch>
            <a:fillRect/>
          </a:stretch>
        </p:blipFill>
        <p:spPr>
          <a:xfrm>
            <a:off x="7159724" y="3482744"/>
            <a:ext cx="1258425" cy="1394306"/>
          </a:xfrm>
          <a:prstGeom prst="rect">
            <a:avLst/>
          </a:prstGeom>
          <a:noFill/>
          <a:ln>
            <a:noFill/>
          </a:ln>
        </p:spPr>
      </p:pic>
      <p:pic>
        <p:nvPicPr>
          <p:cNvPr id="360" name="Google Shape;360;p47"/>
          <p:cNvPicPr preferRelativeResize="0"/>
          <p:nvPr/>
        </p:nvPicPr>
        <p:blipFill rotWithShape="1">
          <a:blip r:embed="rId4">
            <a:alphaModFix/>
          </a:blip>
          <a:srcRect b="8172"/>
          <a:stretch/>
        </p:blipFill>
        <p:spPr>
          <a:xfrm>
            <a:off x="7159725" y="1428637"/>
            <a:ext cx="1633526" cy="1792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8"/>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600"/>
              </a:spcAft>
              <a:buNone/>
            </a:pPr>
            <a:r>
              <a:rPr lang="en-US" sz="3600">
                <a:solidFill>
                  <a:srgbClr val="000000"/>
                </a:solidFill>
                <a:latin typeface="Lato"/>
                <a:ea typeface="Lato"/>
                <a:cs typeface="Lato"/>
                <a:sym typeface="Lato"/>
              </a:rPr>
              <a:t>What is polysorbate 80?</a:t>
            </a:r>
            <a:endParaRPr sz="3600">
              <a:latin typeface="Lato"/>
              <a:ea typeface="Lato"/>
              <a:cs typeface="Lato"/>
              <a:sym typeface="Lato"/>
            </a:endParaRPr>
          </a:p>
        </p:txBody>
      </p:sp>
      <p:sp>
        <p:nvSpPr>
          <p:cNvPr id="366" name="Google Shape;366;p48"/>
          <p:cNvSpPr txBox="1">
            <a:spLocks noGrp="1"/>
          </p:cNvSpPr>
          <p:nvPr>
            <p:ph type="body" idx="1"/>
          </p:nvPr>
        </p:nvSpPr>
        <p:spPr>
          <a:xfrm>
            <a:off x="729450" y="1400525"/>
            <a:ext cx="65754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666666"/>
                </a:solidFill>
              </a:rPr>
              <a:t>Common substance found in:</a:t>
            </a:r>
            <a:endParaRPr sz="2200">
              <a:solidFill>
                <a:srgbClr val="666666"/>
              </a:solidFill>
            </a:endParaRPr>
          </a:p>
          <a:p>
            <a:pPr marL="457200" lvl="0" indent="-368300" algn="l" rtl="0">
              <a:lnSpc>
                <a:spcPct val="90000"/>
              </a:lnSpc>
              <a:spcBef>
                <a:spcPts val="1200"/>
              </a:spcBef>
              <a:spcAft>
                <a:spcPts val="0"/>
              </a:spcAft>
              <a:buClr>
                <a:srgbClr val="666666"/>
              </a:buClr>
              <a:buSzPts val="2200"/>
              <a:buChar char="●"/>
            </a:pPr>
            <a:r>
              <a:rPr lang="en-US" sz="2200">
                <a:solidFill>
                  <a:srgbClr val="666666"/>
                </a:solidFill>
              </a:rPr>
              <a:t>Many food products (e.g. ice cream, gum, etc)</a:t>
            </a:r>
            <a:endParaRPr sz="2200">
              <a:solidFill>
                <a:srgbClr val="666666"/>
              </a:solidFill>
            </a:endParaRPr>
          </a:p>
          <a:p>
            <a:pPr marL="457200" lvl="0" indent="-368300" algn="l" rtl="0">
              <a:lnSpc>
                <a:spcPct val="90000"/>
              </a:lnSpc>
              <a:spcBef>
                <a:spcPts val="0"/>
              </a:spcBef>
              <a:spcAft>
                <a:spcPts val="0"/>
              </a:spcAft>
              <a:buClr>
                <a:srgbClr val="666666"/>
              </a:buClr>
              <a:buSzPts val="2200"/>
              <a:buChar char="●"/>
            </a:pPr>
            <a:r>
              <a:rPr lang="en-US" sz="2200">
                <a:solidFill>
                  <a:srgbClr val="666666"/>
                </a:solidFill>
              </a:rPr>
              <a:t>Certain cosmetic products </a:t>
            </a:r>
            <a:endParaRPr sz="2200">
              <a:solidFill>
                <a:srgbClr val="666666"/>
              </a:solidFill>
            </a:endParaRPr>
          </a:p>
          <a:p>
            <a:pPr marL="457200" lvl="0" indent="-368300" algn="l" rtl="0">
              <a:lnSpc>
                <a:spcPct val="90000"/>
              </a:lnSpc>
              <a:spcBef>
                <a:spcPts val="0"/>
              </a:spcBef>
              <a:spcAft>
                <a:spcPts val="0"/>
              </a:spcAft>
              <a:buClr>
                <a:srgbClr val="666666"/>
              </a:buClr>
              <a:buSzPts val="2200"/>
              <a:buChar char="●"/>
            </a:pPr>
            <a:r>
              <a:rPr lang="en-US" sz="2200">
                <a:solidFill>
                  <a:srgbClr val="666666"/>
                </a:solidFill>
              </a:rPr>
              <a:t>Other vaccines (e.g. flu vaccine)</a:t>
            </a:r>
            <a:endParaRPr sz="2200">
              <a:solidFill>
                <a:srgbClr val="666666"/>
              </a:solidFill>
            </a:endParaRPr>
          </a:p>
        </p:txBody>
      </p:sp>
      <p:pic>
        <p:nvPicPr>
          <p:cNvPr id="367" name="Google Shape;367;p48"/>
          <p:cNvPicPr preferRelativeResize="0"/>
          <p:nvPr/>
        </p:nvPicPr>
        <p:blipFill rotWithShape="1">
          <a:blip r:embed="rId3">
            <a:alphaModFix/>
          </a:blip>
          <a:srcRect b="8172"/>
          <a:stretch/>
        </p:blipFill>
        <p:spPr>
          <a:xfrm>
            <a:off x="7159725" y="1428637"/>
            <a:ext cx="1633526" cy="1792025"/>
          </a:xfrm>
          <a:prstGeom prst="rect">
            <a:avLst/>
          </a:prstGeom>
          <a:noFill/>
          <a:ln>
            <a:noFill/>
          </a:ln>
        </p:spPr>
      </p:pic>
      <p:pic>
        <p:nvPicPr>
          <p:cNvPr id="368" name="Google Shape;368;p48"/>
          <p:cNvPicPr preferRelativeResize="0"/>
          <p:nvPr/>
        </p:nvPicPr>
        <p:blipFill>
          <a:blip r:embed="rId4">
            <a:alphaModFix/>
          </a:blip>
          <a:stretch>
            <a:fillRect/>
          </a:stretch>
        </p:blipFill>
        <p:spPr>
          <a:xfrm>
            <a:off x="5474325" y="2571750"/>
            <a:ext cx="1171575" cy="2438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2"/>
        <p:cNvGrpSpPr/>
        <p:nvPr/>
      </p:nvGrpSpPr>
      <p:grpSpPr>
        <a:xfrm>
          <a:off x="0" y="0"/>
          <a:ext cx="0" cy="0"/>
          <a:chOff x="0" y="0"/>
          <a:chExt cx="0" cy="0"/>
        </a:xfrm>
      </p:grpSpPr>
      <p:sp>
        <p:nvSpPr>
          <p:cNvPr id="373" name="Google Shape;373;p4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3600"/>
              <a:t>What is </a:t>
            </a:r>
            <a:r>
              <a:rPr lang="en-US" sz="3600" u="sng"/>
              <a:t>NOT</a:t>
            </a:r>
            <a:r>
              <a:rPr lang="en-US" sz="3600"/>
              <a:t> in the vaccines?</a:t>
            </a:r>
            <a:endParaRPr sz="3600"/>
          </a:p>
        </p:txBody>
      </p:sp>
      <p:sp>
        <p:nvSpPr>
          <p:cNvPr id="374" name="Google Shape;374;p4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p>
            <a:pPr marL="457200" lvl="0" indent="-368300" algn="l" rtl="0">
              <a:lnSpc>
                <a:spcPct val="90000"/>
              </a:lnSpc>
              <a:spcBef>
                <a:spcPts val="0"/>
              </a:spcBef>
              <a:spcAft>
                <a:spcPts val="0"/>
              </a:spcAft>
              <a:buSzPts val="2200"/>
              <a:buChar char="●"/>
            </a:pPr>
            <a:r>
              <a:rPr lang="en-US" sz="2200">
                <a:solidFill>
                  <a:srgbClr val="000000"/>
                </a:solidFill>
              </a:rPr>
              <a:t>Food products</a:t>
            </a:r>
            <a:endParaRPr sz="2200">
              <a:solidFill>
                <a:srgbClr val="000000"/>
              </a:solidFill>
            </a:endParaRPr>
          </a:p>
          <a:p>
            <a:pPr marL="457200" lvl="0" indent="-368300" algn="l" rtl="0">
              <a:lnSpc>
                <a:spcPct val="90000"/>
              </a:lnSpc>
              <a:spcBef>
                <a:spcPts val="0"/>
              </a:spcBef>
              <a:spcAft>
                <a:spcPts val="0"/>
              </a:spcAft>
              <a:buSzPts val="2200"/>
              <a:buChar char="●"/>
            </a:pPr>
            <a:r>
              <a:rPr lang="en-US" sz="2200">
                <a:solidFill>
                  <a:srgbClr val="000000"/>
                </a:solidFill>
              </a:rPr>
              <a:t>Nuts</a:t>
            </a:r>
            <a:endParaRPr sz="2200">
              <a:solidFill>
                <a:srgbClr val="000000"/>
              </a:solidFill>
            </a:endParaRPr>
          </a:p>
          <a:p>
            <a:pPr marL="457200" lvl="0" indent="-368300" algn="l" rtl="0">
              <a:lnSpc>
                <a:spcPct val="90000"/>
              </a:lnSpc>
              <a:spcBef>
                <a:spcPts val="0"/>
              </a:spcBef>
              <a:spcAft>
                <a:spcPts val="0"/>
              </a:spcAft>
              <a:buSzPts val="2200"/>
              <a:buChar char="●"/>
            </a:pPr>
            <a:r>
              <a:rPr lang="en-US" sz="2200">
                <a:solidFill>
                  <a:srgbClr val="000000"/>
                </a:solidFill>
              </a:rPr>
              <a:t>Antibiotics</a:t>
            </a:r>
            <a:endParaRPr sz="2200">
              <a:solidFill>
                <a:srgbClr val="000000"/>
              </a:solidFill>
            </a:endParaRPr>
          </a:p>
          <a:p>
            <a:pPr marL="457200" lvl="0" indent="-368300" algn="l" rtl="0">
              <a:lnSpc>
                <a:spcPct val="90000"/>
              </a:lnSpc>
              <a:spcBef>
                <a:spcPts val="0"/>
              </a:spcBef>
              <a:spcAft>
                <a:spcPts val="0"/>
              </a:spcAft>
              <a:buSzPts val="2200"/>
              <a:buChar char="●"/>
            </a:pPr>
            <a:r>
              <a:rPr lang="en-US" sz="2200">
                <a:solidFill>
                  <a:srgbClr val="000000"/>
                </a:solidFill>
              </a:rPr>
              <a:t>Thimerosal</a:t>
            </a:r>
            <a:endParaRPr sz="2200">
              <a:solidFill>
                <a:srgbClr val="000000"/>
              </a:solidFill>
            </a:endParaRPr>
          </a:p>
          <a:p>
            <a:pPr marL="457200" lvl="0" indent="-368300" algn="l" rtl="0">
              <a:lnSpc>
                <a:spcPct val="90000"/>
              </a:lnSpc>
              <a:spcBef>
                <a:spcPts val="0"/>
              </a:spcBef>
              <a:spcAft>
                <a:spcPts val="0"/>
              </a:spcAft>
              <a:buSzPts val="2200"/>
              <a:buChar char="●"/>
            </a:pPr>
            <a:r>
              <a:rPr lang="en-US" sz="2200">
                <a:solidFill>
                  <a:srgbClr val="000000"/>
                </a:solidFill>
              </a:rPr>
              <a:t>Formaldehyde</a:t>
            </a:r>
            <a:endParaRPr sz="2200">
              <a:solidFill>
                <a:srgbClr val="000000"/>
              </a:solidFill>
            </a:endParaRPr>
          </a:p>
          <a:p>
            <a:pPr marL="457200" lvl="0" indent="-368300" algn="l" rtl="0">
              <a:lnSpc>
                <a:spcPct val="90000"/>
              </a:lnSpc>
              <a:spcBef>
                <a:spcPts val="0"/>
              </a:spcBef>
              <a:spcAft>
                <a:spcPts val="0"/>
              </a:spcAft>
              <a:buSzPts val="2200"/>
              <a:buChar char="●"/>
            </a:pPr>
            <a:r>
              <a:rPr lang="en-US" sz="2200">
                <a:solidFill>
                  <a:srgbClr val="000000"/>
                </a:solidFill>
              </a:rPr>
              <a:t>Fetal cells</a:t>
            </a:r>
            <a:endParaRPr sz="2200">
              <a:solidFill>
                <a:srgbClr val="000000"/>
              </a:solidFill>
            </a:endParaRPr>
          </a:p>
          <a:p>
            <a:pPr marL="457200" lvl="0" indent="-368300" algn="l" rtl="0">
              <a:lnSpc>
                <a:spcPct val="90000"/>
              </a:lnSpc>
              <a:spcBef>
                <a:spcPts val="0"/>
              </a:spcBef>
              <a:spcAft>
                <a:spcPts val="0"/>
              </a:spcAft>
              <a:buSzPts val="2200"/>
              <a:buChar char="●"/>
            </a:pPr>
            <a:r>
              <a:rPr lang="en-US" sz="2200">
                <a:solidFill>
                  <a:srgbClr val="000000"/>
                </a:solidFill>
              </a:rPr>
              <a:t>Microchips </a:t>
            </a:r>
            <a:endParaRPr sz="2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0"/>
          <p:cNvPicPr preferRelativeResize="0"/>
          <p:nvPr/>
        </p:nvPicPr>
        <p:blipFill>
          <a:blip r:embed="rId3">
            <a:alphaModFix/>
          </a:blip>
          <a:stretch>
            <a:fillRect/>
          </a:stretch>
        </p:blipFill>
        <p:spPr>
          <a:xfrm>
            <a:off x="5478575" y="2159450"/>
            <a:ext cx="3451376" cy="2757700"/>
          </a:xfrm>
          <a:prstGeom prst="rect">
            <a:avLst/>
          </a:prstGeom>
          <a:noFill/>
          <a:ln>
            <a:noFill/>
          </a:ln>
        </p:spPr>
      </p:pic>
      <p:sp>
        <p:nvSpPr>
          <p:cNvPr id="380" name="Google Shape;380;p50"/>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What to do if people have pre-existing allergies?</a:t>
            </a:r>
            <a:endParaRPr/>
          </a:p>
        </p:txBody>
      </p:sp>
      <p:sp>
        <p:nvSpPr>
          <p:cNvPr id="381" name="Google Shape;381;p50"/>
          <p:cNvSpPr txBox="1">
            <a:spLocks noGrp="1"/>
          </p:cNvSpPr>
          <p:nvPr>
            <p:ph type="body" idx="1"/>
          </p:nvPr>
        </p:nvSpPr>
        <p:spPr>
          <a:xfrm>
            <a:off x="729450" y="2288475"/>
            <a:ext cx="5871600" cy="2261100"/>
          </a:xfrm>
          <a:prstGeom prst="rect">
            <a:avLst/>
          </a:prstGeom>
        </p:spPr>
        <p:txBody>
          <a:bodyPr spcFirstLastPara="1" wrap="square" lIns="91425" tIns="91425" rIns="91425" bIns="91425" anchor="t" anchorCtr="0">
            <a:normAutofit/>
          </a:bodyPr>
          <a:lstStyle/>
          <a:p>
            <a:pPr marL="457200" lvl="0" indent="-368300" algn="l" rtl="0">
              <a:lnSpc>
                <a:spcPct val="90000"/>
              </a:lnSpc>
              <a:spcBef>
                <a:spcPts val="0"/>
              </a:spcBef>
              <a:spcAft>
                <a:spcPts val="0"/>
              </a:spcAft>
              <a:buClr>
                <a:srgbClr val="434343"/>
              </a:buClr>
              <a:buSzPts val="2200"/>
              <a:buChar char="●"/>
            </a:pPr>
            <a:r>
              <a:rPr lang="en-US" sz="2200">
                <a:solidFill>
                  <a:srgbClr val="434343"/>
                </a:solidFill>
              </a:rPr>
              <a:t>Medical staff are available at all sites to deal with allergic reactions</a:t>
            </a:r>
            <a:endParaRPr sz="2200">
              <a:solidFill>
                <a:srgbClr val="434343"/>
              </a:solidFill>
            </a:endParaRPr>
          </a:p>
          <a:p>
            <a:pPr marL="457200" lvl="0" indent="-368300" algn="l" rtl="0">
              <a:lnSpc>
                <a:spcPct val="90000"/>
              </a:lnSpc>
              <a:spcBef>
                <a:spcPts val="0"/>
              </a:spcBef>
              <a:spcAft>
                <a:spcPts val="0"/>
              </a:spcAft>
              <a:buClr>
                <a:srgbClr val="434343"/>
              </a:buClr>
              <a:buSzPts val="2200"/>
              <a:buChar char="●"/>
            </a:pPr>
            <a:r>
              <a:rPr lang="en-US" sz="2200">
                <a:solidFill>
                  <a:srgbClr val="434343"/>
                </a:solidFill>
              </a:rPr>
              <a:t>If history of severe allergies, wait 30 min after vaccination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1"/>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Caution with COVID-19 vaccines</a:t>
            </a:r>
            <a:endParaRPr/>
          </a:p>
        </p:txBody>
      </p:sp>
      <p:sp>
        <p:nvSpPr>
          <p:cNvPr id="387" name="Google Shape;387;p51"/>
          <p:cNvSpPr txBox="1">
            <a:spLocks noGrp="1"/>
          </p:cNvSpPr>
          <p:nvPr>
            <p:ph type="body" idx="1"/>
          </p:nvPr>
        </p:nvSpPr>
        <p:spPr>
          <a:xfrm>
            <a:off x="729450" y="1400525"/>
            <a:ext cx="6039300" cy="3464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Char char="●"/>
            </a:pPr>
            <a:r>
              <a:rPr lang="en-US" sz="2800">
                <a:solidFill>
                  <a:schemeClr val="dk2"/>
                </a:solidFill>
              </a:rPr>
              <a:t>Severe allergy to vaccine ingredients (e.g. PEG)</a:t>
            </a:r>
            <a:endParaRPr sz="2800">
              <a:solidFill>
                <a:schemeClr val="dk2"/>
              </a:solidFill>
            </a:endParaRPr>
          </a:p>
          <a:p>
            <a:pPr marL="457200" lvl="0" indent="-355600" algn="l" rtl="0">
              <a:lnSpc>
                <a:spcPct val="100000"/>
              </a:lnSpc>
              <a:spcBef>
                <a:spcPts val="0"/>
              </a:spcBef>
              <a:spcAft>
                <a:spcPts val="0"/>
              </a:spcAft>
              <a:buSzPts val="2000"/>
              <a:buChar char="●"/>
            </a:pPr>
            <a:r>
              <a:rPr lang="en-US" sz="2800">
                <a:solidFill>
                  <a:schemeClr val="dk2"/>
                </a:solidFill>
              </a:rPr>
              <a:t>Severe allergy to prior COVID vaccine </a:t>
            </a:r>
            <a:endParaRPr sz="2800">
              <a:solidFill>
                <a:schemeClr val="dk2"/>
              </a:solidFill>
            </a:endParaRPr>
          </a:p>
          <a:p>
            <a:pPr marL="0" lvl="0" indent="0" algn="l" rtl="0">
              <a:lnSpc>
                <a:spcPct val="100000"/>
              </a:lnSpc>
              <a:spcBef>
                <a:spcPts val="0"/>
              </a:spcBef>
              <a:spcAft>
                <a:spcPts val="0"/>
              </a:spcAft>
              <a:buNone/>
            </a:pPr>
            <a:endParaRPr sz="2800">
              <a:solidFill>
                <a:schemeClr val="dk2"/>
              </a:solidFill>
            </a:endParaRPr>
          </a:p>
          <a:p>
            <a:pPr marL="0" lvl="0" indent="0" algn="ctr" rtl="0">
              <a:spcBef>
                <a:spcPts val="0"/>
              </a:spcBef>
              <a:spcAft>
                <a:spcPts val="0"/>
              </a:spcAft>
              <a:buNone/>
            </a:pPr>
            <a:r>
              <a:rPr lang="en-US" sz="2400" b="1" i="1"/>
              <a:t>Talk to your health care provider</a:t>
            </a:r>
            <a:endParaRPr sz="2400" b="1" i="1"/>
          </a:p>
          <a:p>
            <a:pPr marL="0" lvl="0" indent="0" algn="l" rtl="0">
              <a:lnSpc>
                <a:spcPct val="100000"/>
              </a:lnSpc>
              <a:spcBef>
                <a:spcPts val="0"/>
              </a:spcBef>
              <a:spcAft>
                <a:spcPts val="0"/>
              </a:spcAft>
              <a:buNone/>
            </a:pPr>
            <a:endParaRPr sz="2800">
              <a:solidFill>
                <a:schemeClr val="dk2"/>
              </a:solidFill>
            </a:endParaRPr>
          </a:p>
          <a:p>
            <a:pPr marL="0" lvl="0" indent="0" algn="l" rtl="0">
              <a:lnSpc>
                <a:spcPct val="100000"/>
              </a:lnSpc>
              <a:spcBef>
                <a:spcPts val="0"/>
              </a:spcBef>
              <a:spcAft>
                <a:spcPts val="0"/>
              </a:spcAft>
              <a:buNone/>
            </a:pPr>
            <a:endParaRPr sz="2800">
              <a:solidFill>
                <a:schemeClr val="dk2"/>
              </a:solidFill>
            </a:endParaRPr>
          </a:p>
          <a:p>
            <a:pPr marL="457200" lvl="0" indent="0" algn="l" rtl="0">
              <a:spcBef>
                <a:spcPts val="0"/>
              </a:spcBef>
              <a:spcAft>
                <a:spcPts val="1200"/>
              </a:spcAft>
              <a:buNone/>
            </a:pPr>
            <a:endParaRPr/>
          </a:p>
        </p:txBody>
      </p:sp>
      <p:pic>
        <p:nvPicPr>
          <p:cNvPr id="388" name="Google Shape;388;p51"/>
          <p:cNvPicPr preferRelativeResize="0"/>
          <p:nvPr/>
        </p:nvPicPr>
        <p:blipFill>
          <a:blip r:embed="rId3">
            <a:alphaModFix/>
          </a:blip>
          <a:stretch>
            <a:fillRect/>
          </a:stretch>
        </p:blipFill>
        <p:spPr>
          <a:xfrm>
            <a:off x="7024575" y="1400475"/>
            <a:ext cx="1393574" cy="3464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2"/>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What happens after receiving the vaccine?</a:t>
            </a:r>
            <a:endParaRPr sz="4800"/>
          </a:p>
        </p:txBody>
      </p:sp>
      <p:pic>
        <p:nvPicPr>
          <p:cNvPr id="394" name="Google Shape;394;p52"/>
          <p:cNvPicPr preferRelativeResize="0"/>
          <p:nvPr/>
        </p:nvPicPr>
        <p:blipFill>
          <a:blip r:embed="rId3">
            <a:alphaModFix/>
          </a:blip>
          <a:stretch>
            <a:fillRect/>
          </a:stretch>
        </p:blipFill>
        <p:spPr>
          <a:xfrm>
            <a:off x="7032126" y="3354576"/>
            <a:ext cx="1485675" cy="1437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p53"/>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0" name="Google Shape;400;p53"/>
          <p:cNvSpPr txBox="1">
            <a:spLocks noGrp="1"/>
          </p:cNvSpPr>
          <p:nvPr>
            <p:ph type="title"/>
          </p:nvPr>
        </p:nvSpPr>
        <p:spPr>
          <a:xfrm>
            <a:off x="480060" y="244027"/>
            <a:ext cx="3276452" cy="1467631"/>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ct val="100000"/>
              <a:buFont typeface="Calibri"/>
              <a:buNone/>
            </a:pPr>
            <a:r>
              <a:rPr lang="en-US" sz="3200"/>
              <a:t>What happens after receiving the vaccination?</a:t>
            </a:r>
            <a:endParaRPr sz="1100"/>
          </a:p>
        </p:txBody>
      </p:sp>
      <p:sp>
        <p:nvSpPr>
          <p:cNvPr id="401" name="Google Shape;401;p53"/>
          <p:cNvSpPr/>
          <p:nvPr/>
        </p:nvSpPr>
        <p:spPr>
          <a:xfrm>
            <a:off x="480060" y="1940245"/>
            <a:ext cx="2606040" cy="13716"/>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2" name="Google Shape;402;p53"/>
          <p:cNvSpPr txBox="1">
            <a:spLocks noGrp="1"/>
          </p:cNvSpPr>
          <p:nvPr>
            <p:ph type="body" idx="1"/>
          </p:nvPr>
        </p:nvSpPr>
        <p:spPr>
          <a:xfrm>
            <a:off x="526925" y="2182550"/>
            <a:ext cx="3182700" cy="2647800"/>
          </a:xfrm>
          <a:prstGeom prst="rect">
            <a:avLst/>
          </a:prstGeom>
          <a:noFill/>
          <a:ln>
            <a:noFill/>
          </a:ln>
        </p:spPr>
        <p:txBody>
          <a:bodyPr spcFirstLastPara="1" wrap="square" lIns="68575" tIns="34275" rIns="68575" bIns="34275" anchor="t" anchorCtr="0">
            <a:normAutofit/>
          </a:bodyPr>
          <a:lstStyle/>
          <a:p>
            <a:pPr marL="457200" lvl="0" indent="-364172" algn="l" rtl="0">
              <a:lnSpc>
                <a:spcPct val="100000"/>
              </a:lnSpc>
              <a:spcBef>
                <a:spcPts val="500"/>
              </a:spcBef>
              <a:spcAft>
                <a:spcPts val="0"/>
              </a:spcAft>
              <a:buSzPct val="100000"/>
              <a:buChar char="●"/>
            </a:pPr>
            <a:r>
              <a:rPr lang="en-US" sz="2000" dirty="0"/>
              <a:t>Unclear if can still carry virus</a:t>
            </a:r>
            <a:endParaRPr sz="2000" dirty="0"/>
          </a:p>
          <a:p>
            <a:pPr marL="457200" lvl="0" indent="-364172" algn="l" rtl="0">
              <a:lnSpc>
                <a:spcPct val="100000"/>
              </a:lnSpc>
              <a:spcBef>
                <a:spcPts val="0"/>
              </a:spcBef>
              <a:spcAft>
                <a:spcPts val="0"/>
              </a:spcAft>
              <a:buSzPct val="100000"/>
              <a:buChar char="●"/>
            </a:pPr>
            <a:r>
              <a:rPr lang="en-US" sz="2000" dirty="0"/>
              <a:t>Some people will still get symptomatic illness</a:t>
            </a:r>
            <a:endParaRPr sz="2000" dirty="0"/>
          </a:p>
          <a:p>
            <a:pPr marL="457200" lvl="0" indent="-364172" algn="l" rtl="0">
              <a:lnSpc>
                <a:spcPct val="100000"/>
              </a:lnSpc>
              <a:spcBef>
                <a:spcPts val="0"/>
              </a:spcBef>
              <a:spcAft>
                <a:spcPts val="0"/>
              </a:spcAft>
              <a:buSzPct val="100000"/>
              <a:buChar char="●"/>
            </a:pPr>
            <a:r>
              <a:rPr lang="en-US" sz="2000" dirty="0"/>
              <a:t>If fever after vaccine, must still rule out COVID-19 infection</a:t>
            </a:r>
            <a:endParaRPr sz="2000" dirty="0"/>
          </a:p>
        </p:txBody>
      </p:sp>
      <p:pic>
        <p:nvPicPr>
          <p:cNvPr id="403" name="Google Shape;403;p53" descr="Royalty Free Coronavirus Stock Photos | rawpixel"/>
          <p:cNvPicPr preferRelativeResize="0"/>
          <p:nvPr/>
        </p:nvPicPr>
        <p:blipFill rotWithShape="1">
          <a:blip r:embed="rId3">
            <a:alphaModFix/>
          </a:blip>
          <a:srcRect b="303"/>
          <a:stretch/>
        </p:blipFill>
        <p:spPr>
          <a:xfrm>
            <a:off x="3983776" y="8"/>
            <a:ext cx="5159081" cy="5143493"/>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4"/>
          <p:cNvPicPr preferRelativeResize="0"/>
          <p:nvPr/>
        </p:nvPicPr>
        <p:blipFill rotWithShape="1">
          <a:blip r:embed="rId3">
            <a:alphaModFix/>
          </a:blip>
          <a:srcRect/>
          <a:stretch/>
        </p:blipFill>
        <p:spPr>
          <a:xfrm>
            <a:off x="228599" y="444500"/>
            <a:ext cx="8597901" cy="4298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Shape 422"/>
        <p:cNvGrpSpPr/>
        <p:nvPr/>
      </p:nvGrpSpPr>
      <p:grpSpPr>
        <a:xfrm>
          <a:off x="0" y="0"/>
          <a:ext cx="0" cy="0"/>
          <a:chOff x="0" y="0"/>
          <a:chExt cx="0" cy="0"/>
        </a:xfrm>
      </p:grpSpPr>
      <p:sp>
        <p:nvSpPr>
          <p:cNvPr id="423" name="Google Shape;423;p56"/>
          <p:cNvSpPr/>
          <p:nvPr/>
        </p:nvSpPr>
        <p:spPr>
          <a:xfrm>
            <a:off x="6775" y="4981475"/>
            <a:ext cx="9144000" cy="169200"/>
          </a:xfrm>
          <a:prstGeom prst="rect">
            <a:avLst/>
          </a:prstGeom>
          <a:solidFill>
            <a:srgbClr val="213945"/>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600" dirty="0">
                <a:solidFill>
                  <a:srgbClr val="DD4343"/>
                </a:solidFill>
                <a:latin typeface="Montserrat ExtraBold"/>
                <a:ea typeface="Montserrat ExtraBold"/>
                <a:cs typeface="Montserrat ExtraBold"/>
                <a:sym typeface="Montserrat ExtraBold"/>
              </a:rPr>
              <a:t>19 TO ZERO</a:t>
            </a:r>
            <a:r>
              <a:rPr lang="en-US" sz="600" dirty="0">
                <a:solidFill>
                  <a:srgbClr val="F9E000"/>
                </a:solidFill>
                <a:latin typeface="Montserrat ExtraBold"/>
                <a:ea typeface="Montserrat ExtraBold"/>
                <a:cs typeface="Montserrat ExtraBold"/>
                <a:sym typeface="Montserrat ExtraBold"/>
              </a:rPr>
              <a:t>  UNITED AGAINST COVID-19 </a:t>
            </a:r>
            <a:r>
              <a:rPr lang="en-US" sz="600" dirty="0">
                <a:solidFill>
                  <a:srgbClr val="FFFFFF"/>
                </a:solidFill>
                <a:latin typeface="Montserrat ExtraBold"/>
                <a:ea typeface="Montserrat ExtraBold"/>
                <a:cs typeface="Montserrat ExtraBold"/>
                <a:sym typeface="Montserrat ExtraBold"/>
              </a:rPr>
              <a:t>| MAR 2021</a:t>
            </a:r>
            <a:endParaRPr sz="600" dirty="0">
              <a:solidFill>
                <a:srgbClr val="FFFFFF"/>
              </a:solidFill>
              <a:latin typeface="Montserrat ExtraBold"/>
              <a:ea typeface="Montserrat ExtraBold"/>
              <a:cs typeface="Montserrat ExtraBold"/>
              <a:sym typeface="Montserrat ExtraBold"/>
            </a:endParaRPr>
          </a:p>
        </p:txBody>
      </p:sp>
      <p:sp>
        <p:nvSpPr>
          <p:cNvPr id="424" name="Google Shape;424;p56"/>
          <p:cNvSpPr/>
          <p:nvPr/>
        </p:nvSpPr>
        <p:spPr>
          <a:xfrm>
            <a:off x="0" y="0"/>
            <a:ext cx="4515000" cy="4981500"/>
          </a:xfrm>
          <a:prstGeom prst="rect">
            <a:avLst/>
          </a:prstGeom>
          <a:solidFill>
            <a:srgbClr val="DD4343"/>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5" name="Google Shape;425;p56"/>
          <p:cNvSpPr txBox="1"/>
          <p:nvPr/>
        </p:nvSpPr>
        <p:spPr>
          <a:xfrm>
            <a:off x="535250" y="1533895"/>
            <a:ext cx="3611100" cy="20757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US" sz="2400">
                <a:solidFill>
                  <a:srgbClr val="F9E000"/>
                </a:solidFill>
                <a:latin typeface="Montserrat ExtraBold"/>
                <a:ea typeface="Montserrat ExtraBold"/>
                <a:cs typeface="Montserrat ExtraBold"/>
                <a:sym typeface="Montserrat ExtraBold"/>
              </a:rPr>
              <a:t>Is the AstraZeneca vaccine safe?</a:t>
            </a:r>
            <a:endParaRPr sz="2400">
              <a:solidFill>
                <a:srgbClr val="F9E000"/>
              </a:solidFill>
              <a:latin typeface="Montserrat ExtraBold"/>
              <a:ea typeface="Montserrat ExtraBold"/>
              <a:cs typeface="Montserrat ExtraBold"/>
              <a:sym typeface="Montserrat ExtraBold"/>
            </a:endParaRPr>
          </a:p>
        </p:txBody>
      </p:sp>
      <p:sp>
        <p:nvSpPr>
          <p:cNvPr id="426" name="Google Shape;426;p56"/>
          <p:cNvSpPr txBox="1">
            <a:spLocks noGrp="1"/>
          </p:cNvSpPr>
          <p:nvPr>
            <p:ph type="body" idx="2"/>
          </p:nvPr>
        </p:nvSpPr>
        <p:spPr>
          <a:xfrm>
            <a:off x="4739213" y="783693"/>
            <a:ext cx="4192800" cy="21765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US" sz="1400">
                <a:solidFill>
                  <a:srgbClr val="000000"/>
                </a:solidFill>
                <a:latin typeface="Montserrat"/>
                <a:ea typeface="Montserrat"/>
                <a:cs typeface="Montserrat"/>
                <a:sym typeface="Montserrat"/>
              </a:rPr>
              <a:t>The most recent Phase III trial results from the US identified no safety concerns related to the vaccine.</a:t>
            </a:r>
            <a:endParaRPr sz="1400">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400">
                <a:solidFill>
                  <a:srgbClr val="000000"/>
                </a:solidFill>
                <a:latin typeface="Montserrat"/>
                <a:ea typeface="Montserrat"/>
                <a:cs typeface="Montserrat"/>
                <a:sym typeface="Montserrat"/>
              </a:rPr>
              <a:t>However, National Advisory Committee on Immunization (NACI) in Canada has recommended pausing the use of the vaccine in individuals under 55 to confirm the vaccine is safe after rare instances of blood clots were observed  in Europe. </a:t>
            </a:r>
            <a:endParaRPr sz="1400">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400">
                <a:solidFill>
                  <a:srgbClr val="000000"/>
                </a:solidFill>
                <a:latin typeface="Montserrat"/>
                <a:ea typeface="Montserrat"/>
                <a:cs typeface="Montserrat"/>
                <a:sym typeface="Montserrat"/>
              </a:rPr>
              <a:t>European countries have since resumed use of the vaccine.</a:t>
            </a:r>
            <a:endParaRPr sz="1400">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a:solidFill>
                <a:srgbClr val="000000"/>
              </a:solidFill>
              <a:latin typeface="Montserrat"/>
              <a:ea typeface="Montserrat"/>
              <a:cs typeface="Montserrat"/>
              <a:sym typeface="Montserrat"/>
            </a:endParaRPr>
          </a:p>
        </p:txBody>
      </p:sp>
      <p:sp>
        <p:nvSpPr>
          <p:cNvPr id="427" name="Google Shape;427;p56"/>
          <p:cNvSpPr txBox="1"/>
          <p:nvPr/>
        </p:nvSpPr>
        <p:spPr>
          <a:xfrm>
            <a:off x="581375" y="3144375"/>
            <a:ext cx="3000000" cy="13914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1400">
                <a:latin typeface="Montserrat"/>
                <a:ea typeface="Montserrat"/>
                <a:cs typeface="Montserrat"/>
                <a:sym typeface="Montserrat"/>
              </a:rPr>
              <a:t>Surveillance systems are in place to look for signs of safety concerns and</a:t>
            </a:r>
            <a:r>
              <a:rPr lang="en-US" sz="1400" b="1">
                <a:latin typeface="Montserrat"/>
                <a:ea typeface="Montserrat"/>
                <a:cs typeface="Montserrat"/>
                <a:sym typeface="Montserrat"/>
              </a:rPr>
              <a:t> </a:t>
            </a:r>
            <a:r>
              <a:rPr lang="en-US" sz="1400">
                <a:latin typeface="Montserrat"/>
                <a:ea typeface="Montserrat"/>
                <a:cs typeface="Montserrat"/>
                <a:sym typeface="Montserrat"/>
              </a:rPr>
              <a:t>respond </a:t>
            </a:r>
            <a:r>
              <a:rPr lang="en-US" sz="1400" b="1">
                <a:latin typeface="Montserrat"/>
                <a:ea typeface="Montserrat"/>
                <a:cs typeface="Montserrat"/>
                <a:sym typeface="Montserrat"/>
              </a:rPr>
              <a:t>immediately </a:t>
            </a:r>
            <a:r>
              <a:rPr lang="en-US" sz="1400">
                <a:latin typeface="Montserrat"/>
                <a:ea typeface="Montserrat"/>
                <a:cs typeface="Montserrat"/>
                <a:sym typeface="Montserrat"/>
              </a:rPr>
              <a:t>in the case that adverse events are detected.</a:t>
            </a: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How do the vaccines work?</a:t>
            </a:r>
            <a:endParaRPr sz="4800"/>
          </a:p>
        </p:txBody>
      </p:sp>
      <p:pic>
        <p:nvPicPr>
          <p:cNvPr id="130" name="Google Shape;130;p20"/>
          <p:cNvPicPr preferRelativeResize="0"/>
          <p:nvPr/>
        </p:nvPicPr>
        <p:blipFill>
          <a:blip r:embed="rId3">
            <a:alphaModFix/>
          </a:blip>
          <a:stretch>
            <a:fillRect/>
          </a:stretch>
        </p:blipFill>
        <p:spPr>
          <a:xfrm>
            <a:off x="6654476" y="3049776"/>
            <a:ext cx="1485675" cy="1437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7"/>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What is the plan for the vaccine roll-out and who is eligible?</a:t>
            </a:r>
            <a:endParaRPr sz="4800"/>
          </a:p>
        </p:txBody>
      </p:sp>
      <p:pic>
        <p:nvPicPr>
          <p:cNvPr id="433" name="Google Shape;433;p57"/>
          <p:cNvPicPr preferRelativeResize="0"/>
          <p:nvPr/>
        </p:nvPicPr>
        <p:blipFill>
          <a:blip r:embed="rId3">
            <a:alphaModFix/>
          </a:blip>
          <a:stretch>
            <a:fillRect/>
          </a:stretch>
        </p:blipFill>
        <p:spPr>
          <a:xfrm>
            <a:off x="7032126" y="3354576"/>
            <a:ext cx="1485675" cy="1437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Provincial Roll Out: Phase 2 </a:t>
            </a:r>
            <a:br>
              <a:rPr lang="en-US" dirty="0"/>
            </a:br>
            <a:r>
              <a:rPr lang="en-US" dirty="0"/>
              <a:t>(Apr-July 2021)</a:t>
            </a:r>
            <a:endParaRPr dirty="0"/>
          </a:p>
        </p:txBody>
      </p:sp>
      <p:graphicFrame>
        <p:nvGraphicFramePr>
          <p:cNvPr id="439" name="Google Shape;439;p58"/>
          <p:cNvGraphicFramePr/>
          <p:nvPr/>
        </p:nvGraphicFramePr>
        <p:xfrm>
          <a:off x="621663" y="2075394"/>
          <a:ext cx="8026950" cy="2781000"/>
        </p:xfrm>
        <a:graphic>
          <a:graphicData uri="http://schemas.openxmlformats.org/drawingml/2006/table">
            <a:tbl>
              <a:tblPr firstRow="1" bandRow="1">
                <a:noFill/>
                <a:tableStyleId>{FD2B3938-9A31-46E1-9834-F58FC7E92818}</a:tableStyleId>
              </a:tblPr>
              <a:tblGrid>
                <a:gridCol w="4013475">
                  <a:extLst>
                    <a:ext uri="{9D8B030D-6E8A-4147-A177-3AD203B41FA5}">
                      <a16:colId xmlns:a16="http://schemas.microsoft.com/office/drawing/2014/main" val="20000"/>
                    </a:ext>
                  </a:extLst>
                </a:gridCol>
                <a:gridCol w="4013475">
                  <a:extLst>
                    <a:ext uri="{9D8B030D-6E8A-4147-A177-3AD203B41FA5}">
                      <a16:colId xmlns:a16="http://schemas.microsoft.com/office/drawing/2014/main" val="20001"/>
                    </a:ext>
                  </a:extLst>
                </a:gridCol>
              </a:tblGrid>
              <a:tr h="504100">
                <a:tc>
                  <a:txBody>
                    <a:bodyPr/>
                    <a:lstStyle/>
                    <a:p>
                      <a:pPr marL="0" marR="0" lvl="0" indent="0" algn="ctr" rtl="0">
                        <a:spcBef>
                          <a:spcPts val="0"/>
                        </a:spcBef>
                        <a:spcAft>
                          <a:spcPts val="0"/>
                        </a:spcAft>
                        <a:buNone/>
                      </a:pPr>
                      <a:r>
                        <a:rPr lang="en-US" sz="2000"/>
                        <a:t>Category</a:t>
                      </a:r>
                      <a:endParaRPr sz="2000"/>
                    </a:p>
                  </a:txBody>
                  <a:tcPr marL="68600" marR="68600" marT="34300" marB="34300">
                    <a:solidFill>
                      <a:schemeClr val="dk1"/>
                    </a:solidFill>
                  </a:tcPr>
                </a:tc>
                <a:tc>
                  <a:txBody>
                    <a:bodyPr/>
                    <a:lstStyle/>
                    <a:p>
                      <a:pPr marL="0" marR="0" lvl="0" indent="0" algn="ctr" rtl="0">
                        <a:spcBef>
                          <a:spcPts val="0"/>
                        </a:spcBef>
                        <a:spcAft>
                          <a:spcPts val="0"/>
                        </a:spcAft>
                        <a:buNone/>
                      </a:pPr>
                      <a:r>
                        <a:rPr lang="en-US" sz="2000"/>
                        <a:t>Population Size</a:t>
                      </a:r>
                      <a:endParaRPr sz="2000"/>
                    </a:p>
                  </a:txBody>
                  <a:tcPr marL="68600" marR="68600" marT="34300" marB="34300">
                    <a:solidFill>
                      <a:schemeClr val="dk1"/>
                    </a:solidFill>
                  </a:tcPr>
                </a:tc>
                <a:extLst>
                  <a:ext uri="{0D108BD9-81ED-4DB2-BD59-A6C34878D82A}">
                    <a16:rowId xmlns:a16="http://schemas.microsoft.com/office/drawing/2014/main" val="10000"/>
                  </a:ext>
                </a:extLst>
              </a:tr>
              <a:tr h="532900">
                <a:tc>
                  <a:txBody>
                    <a:bodyPr/>
                    <a:lstStyle/>
                    <a:p>
                      <a:pPr marL="0" marR="0" lvl="0" indent="0" algn="ctr" rtl="0">
                        <a:spcBef>
                          <a:spcPts val="0"/>
                        </a:spcBef>
                        <a:spcAft>
                          <a:spcPts val="0"/>
                        </a:spcAft>
                        <a:buNone/>
                      </a:pPr>
                      <a:r>
                        <a:rPr lang="en-US" sz="2000" b="1"/>
                        <a:t>Seniors (60-79)</a:t>
                      </a:r>
                      <a:endParaRPr sz="2000"/>
                    </a:p>
                  </a:txBody>
                  <a:tcPr marL="68600" marR="68600" marT="34300" marB="34300"/>
                </a:tc>
                <a:tc>
                  <a:txBody>
                    <a:bodyPr/>
                    <a:lstStyle/>
                    <a:p>
                      <a:pPr marL="0" marR="0" lvl="0" indent="0" algn="ctr" rtl="0">
                        <a:spcBef>
                          <a:spcPts val="0"/>
                        </a:spcBef>
                        <a:spcAft>
                          <a:spcPts val="0"/>
                        </a:spcAft>
                        <a:buNone/>
                      </a:pPr>
                      <a:r>
                        <a:rPr lang="en-US" sz="2000" b="1"/>
                        <a:t>2.5 million</a:t>
                      </a:r>
                      <a:endParaRPr sz="2000"/>
                    </a:p>
                  </a:txBody>
                  <a:tcPr marL="68600" marR="68600" marT="34300" marB="34300"/>
                </a:tc>
                <a:extLst>
                  <a:ext uri="{0D108BD9-81ED-4DB2-BD59-A6C34878D82A}">
                    <a16:rowId xmlns:a16="http://schemas.microsoft.com/office/drawing/2014/main" val="10001"/>
                  </a:ext>
                </a:extLst>
              </a:tr>
              <a:tr h="663650">
                <a:tc>
                  <a:txBody>
                    <a:bodyPr/>
                    <a:lstStyle/>
                    <a:p>
                      <a:pPr marL="0" marR="0" lvl="0" indent="0" algn="ctr" rtl="0">
                        <a:spcBef>
                          <a:spcPts val="0"/>
                        </a:spcBef>
                        <a:spcAft>
                          <a:spcPts val="0"/>
                        </a:spcAft>
                        <a:buNone/>
                      </a:pPr>
                      <a:r>
                        <a:rPr lang="en-US" sz="2000" b="1"/>
                        <a:t>Health conditions</a:t>
                      </a:r>
                      <a:endParaRPr sz="2000" b="1"/>
                    </a:p>
                    <a:p>
                      <a:pPr marL="0" marR="0" lvl="0" indent="0" algn="ctr" rtl="0">
                        <a:spcBef>
                          <a:spcPts val="0"/>
                        </a:spcBef>
                        <a:spcAft>
                          <a:spcPts val="0"/>
                        </a:spcAft>
                        <a:buNone/>
                      </a:pPr>
                      <a:r>
                        <a:rPr lang="en-US" sz="2000" b="1"/>
                        <a:t>Congregate setting</a:t>
                      </a:r>
                      <a:endParaRPr sz="2000" b="1"/>
                    </a:p>
                  </a:txBody>
                  <a:tcPr marL="68600" marR="68600" marT="34300" marB="34300"/>
                </a:tc>
                <a:tc>
                  <a:txBody>
                    <a:bodyPr/>
                    <a:lstStyle/>
                    <a:p>
                      <a:pPr marL="0" marR="0" lvl="0" indent="0" algn="ctr" rtl="0">
                        <a:spcBef>
                          <a:spcPts val="0"/>
                        </a:spcBef>
                        <a:spcAft>
                          <a:spcPts val="0"/>
                        </a:spcAft>
                        <a:buNone/>
                      </a:pPr>
                      <a:r>
                        <a:rPr lang="en-US" sz="2000" b="1"/>
                        <a:t>2.9 million</a:t>
                      </a:r>
                      <a:endParaRPr sz="2000" b="1"/>
                    </a:p>
                    <a:p>
                      <a:pPr marL="0" marR="0" lvl="0" indent="0" algn="ctr" rtl="0">
                        <a:spcBef>
                          <a:spcPts val="0"/>
                        </a:spcBef>
                        <a:spcAft>
                          <a:spcPts val="0"/>
                        </a:spcAft>
                        <a:buNone/>
                      </a:pPr>
                      <a:r>
                        <a:rPr lang="en-US" sz="2000" b="1"/>
                        <a:t>0.2 million</a:t>
                      </a:r>
                      <a:endParaRPr sz="2000" b="1"/>
                    </a:p>
                  </a:txBody>
                  <a:tcPr marL="68600" marR="68600" marT="34300" marB="34300"/>
                </a:tc>
                <a:extLst>
                  <a:ext uri="{0D108BD9-81ED-4DB2-BD59-A6C34878D82A}">
                    <a16:rowId xmlns:a16="http://schemas.microsoft.com/office/drawing/2014/main" val="10002"/>
                  </a:ext>
                </a:extLst>
              </a:tr>
              <a:tr h="532900">
                <a:tc>
                  <a:txBody>
                    <a:bodyPr/>
                    <a:lstStyle/>
                    <a:p>
                      <a:pPr marL="0" marR="0" lvl="0" indent="0" algn="ctr" rtl="0">
                        <a:spcBef>
                          <a:spcPts val="0"/>
                        </a:spcBef>
                        <a:spcAft>
                          <a:spcPts val="0"/>
                        </a:spcAft>
                        <a:buNone/>
                      </a:pPr>
                      <a:r>
                        <a:rPr lang="en-US" sz="2000" b="1"/>
                        <a:t>Hot spots (age &amp; risk)</a:t>
                      </a:r>
                      <a:endParaRPr sz="2000" b="1"/>
                    </a:p>
                  </a:txBody>
                  <a:tcPr marL="68600" marR="68600" marT="34300" marB="34300"/>
                </a:tc>
                <a:tc>
                  <a:txBody>
                    <a:bodyPr/>
                    <a:lstStyle/>
                    <a:p>
                      <a:pPr marL="0" marR="0" lvl="0" indent="0" algn="ctr" rtl="0">
                        <a:spcBef>
                          <a:spcPts val="0"/>
                        </a:spcBef>
                        <a:spcAft>
                          <a:spcPts val="0"/>
                        </a:spcAft>
                        <a:buNone/>
                      </a:pPr>
                      <a:r>
                        <a:rPr lang="en-US" sz="2000" b="1"/>
                        <a:t>0.9 million</a:t>
                      </a:r>
                      <a:endParaRPr sz="2000" b="1"/>
                    </a:p>
                  </a:txBody>
                  <a:tcPr marL="68600" marR="68600" marT="34300" marB="34300"/>
                </a:tc>
                <a:extLst>
                  <a:ext uri="{0D108BD9-81ED-4DB2-BD59-A6C34878D82A}">
                    <a16:rowId xmlns:a16="http://schemas.microsoft.com/office/drawing/2014/main" val="10003"/>
                  </a:ext>
                </a:extLst>
              </a:tr>
              <a:tr h="532900">
                <a:tc>
                  <a:txBody>
                    <a:bodyPr/>
                    <a:lstStyle/>
                    <a:p>
                      <a:pPr marL="0" marR="0" lvl="0" indent="0" algn="ctr" rtl="0">
                        <a:spcBef>
                          <a:spcPts val="0"/>
                        </a:spcBef>
                        <a:spcAft>
                          <a:spcPts val="0"/>
                        </a:spcAft>
                        <a:buNone/>
                      </a:pPr>
                      <a:r>
                        <a:rPr lang="en-US" sz="2000" b="1"/>
                        <a:t>Cannot work from home</a:t>
                      </a:r>
                      <a:endParaRPr sz="2000" b="1"/>
                    </a:p>
                  </a:txBody>
                  <a:tcPr marL="68600" marR="68600" marT="34300" marB="34300"/>
                </a:tc>
                <a:tc>
                  <a:txBody>
                    <a:bodyPr/>
                    <a:lstStyle/>
                    <a:p>
                      <a:pPr marL="0" marR="0" lvl="0" indent="0" algn="ctr" rtl="0">
                        <a:spcBef>
                          <a:spcPts val="0"/>
                        </a:spcBef>
                        <a:spcAft>
                          <a:spcPts val="0"/>
                        </a:spcAft>
                        <a:buNone/>
                      </a:pPr>
                      <a:r>
                        <a:rPr lang="en-US" sz="2000" b="1"/>
                        <a:t>2.5 million</a:t>
                      </a:r>
                      <a:endParaRPr sz="2000" b="1"/>
                    </a:p>
                  </a:txBody>
                  <a:tcPr marL="68600" marR="68600" marT="34300" marB="34300"/>
                </a:tc>
                <a:extLst>
                  <a:ext uri="{0D108BD9-81ED-4DB2-BD59-A6C34878D82A}">
                    <a16:rowId xmlns:a16="http://schemas.microsoft.com/office/drawing/2014/main" val="1000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9"/>
          <p:cNvSpPr txBox="1">
            <a:spLocks noGrp="1"/>
          </p:cNvSpPr>
          <p:nvPr>
            <p:ph type="title"/>
          </p:nvPr>
        </p:nvSpPr>
        <p:spPr>
          <a:xfrm>
            <a:off x="666950" y="76940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COVID-19 vaccines are free </a:t>
            </a:r>
            <a:endParaRPr/>
          </a:p>
          <a:p>
            <a:pPr marL="0" lvl="0" indent="0" algn="l" rtl="0">
              <a:spcBef>
                <a:spcPts val="0"/>
              </a:spcBef>
              <a:spcAft>
                <a:spcPts val="0"/>
              </a:spcAft>
              <a:buNone/>
            </a:pPr>
            <a:r>
              <a:rPr lang="en-US"/>
              <a:t>OHIP card not required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445" name="Google Shape;445;p59"/>
          <p:cNvPicPr preferRelativeResize="0"/>
          <p:nvPr/>
        </p:nvPicPr>
        <p:blipFill>
          <a:blip r:embed="rId3">
            <a:alphaModFix/>
          </a:blip>
          <a:stretch>
            <a:fillRect/>
          </a:stretch>
        </p:blipFill>
        <p:spPr>
          <a:xfrm>
            <a:off x="4188325" y="2434525"/>
            <a:ext cx="4369025" cy="2496575"/>
          </a:xfrm>
          <a:prstGeom prst="rect">
            <a:avLst/>
          </a:prstGeom>
          <a:noFill/>
          <a:ln>
            <a:noFill/>
          </a:ln>
        </p:spPr>
      </p:pic>
      <p:sp>
        <p:nvSpPr>
          <p:cNvPr id="446" name="Google Shape;446;p59"/>
          <p:cNvSpPr txBox="1"/>
          <p:nvPr/>
        </p:nvSpPr>
        <p:spPr>
          <a:xfrm>
            <a:off x="6053850" y="4839375"/>
            <a:ext cx="2807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Lato"/>
                <a:ea typeface="Lato"/>
                <a:cs typeface="Lato"/>
                <a:sym typeface="Lato"/>
              </a:rPr>
              <a:t>https://www.hopkinsmedicine.org/</a:t>
            </a:r>
            <a:endParaRPr sz="800">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0"/>
        <p:cNvGrpSpPr/>
        <p:nvPr/>
      </p:nvGrpSpPr>
      <p:grpSpPr>
        <a:xfrm>
          <a:off x="0" y="0"/>
          <a:ext cx="0" cy="0"/>
          <a:chOff x="0" y="0"/>
          <a:chExt cx="0" cy="0"/>
        </a:xfrm>
      </p:grpSpPr>
      <p:sp>
        <p:nvSpPr>
          <p:cNvPr id="451" name="Google Shape;451;p60"/>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52" name="Google Shape;452;p60" descr="Free photo Ampoules Vaccination Vaccine Medicine - Max Pixel"/>
          <p:cNvPicPr preferRelativeResize="0"/>
          <p:nvPr/>
        </p:nvPicPr>
        <p:blipFill rotWithShape="1">
          <a:blip r:embed="rId3">
            <a:alphaModFix/>
          </a:blip>
          <a:srcRect r="23585" b="9091"/>
          <a:stretch/>
        </p:blipFill>
        <p:spPr>
          <a:xfrm>
            <a:off x="2642616" y="8"/>
            <a:ext cx="6501384" cy="5143493"/>
          </a:xfrm>
          <a:prstGeom prst="rect">
            <a:avLst/>
          </a:prstGeom>
          <a:noFill/>
          <a:ln>
            <a:noFill/>
          </a:ln>
        </p:spPr>
      </p:pic>
      <p:sp>
        <p:nvSpPr>
          <p:cNvPr id="453" name="Google Shape;453;p60"/>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4" name="Google Shape;454;p60"/>
          <p:cNvSpPr txBox="1">
            <a:spLocks noGrp="1"/>
          </p:cNvSpPr>
          <p:nvPr>
            <p:ph type="title"/>
          </p:nvPr>
        </p:nvSpPr>
        <p:spPr>
          <a:xfrm>
            <a:off x="278326" y="870975"/>
            <a:ext cx="3105900" cy="843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100"/>
              <a:buFont typeface="Calibri"/>
              <a:buNone/>
            </a:pPr>
            <a:r>
              <a:rPr lang="en-US" sz="4000"/>
              <a:t>Summary</a:t>
            </a:r>
            <a:endParaRPr sz="4000"/>
          </a:p>
        </p:txBody>
      </p:sp>
      <p:sp>
        <p:nvSpPr>
          <p:cNvPr id="455" name="Google Shape;455;p60"/>
          <p:cNvSpPr/>
          <p:nvPr/>
        </p:nvSpPr>
        <p:spPr>
          <a:xfrm rot="5400000">
            <a:off x="496919" y="454342"/>
            <a:ext cx="54864" cy="4114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456" name="Google Shape;456;p60"/>
          <p:cNvSpPr/>
          <p:nvPr/>
        </p:nvSpPr>
        <p:spPr>
          <a:xfrm>
            <a:off x="321183" y="1832610"/>
            <a:ext cx="2475738" cy="6858"/>
          </a:xfrm>
          <a:prstGeom prst="rect">
            <a:avLst/>
          </a:prstGeom>
          <a:solidFill>
            <a:srgbClr val="D5D5D5"/>
          </a:solidFill>
          <a:ln w="9525" cap="flat" cmpd="sng">
            <a:solidFill>
              <a:srgbClr val="D5D5D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57" name="Google Shape;457;p60"/>
          <p:cNvSpPr txBox="1">
            <a:spLocks noGrp="1"/>
          </p:cNvSpPr>
          <p:nvPr>
            <p:ph type="body" idx="1"/>
          </p:nvPr>
        </p:nvSpPr>
        <p:spPr>
          <a:xfrm>
            <a:off x="278325" y="2038550"/>
            <a:ext cx="4909800" cy="2733900"/>
          </a:xfrm>
          <a:prstGeom prst="rect">
            <a:avLst/>
          </a:prstGeom>
          <a:noFill/>
          <a:ln>
            <a:noFill/>
          </a:ln>
        </p:spPr>
        <p:txBody>
          <a:bodyPr spcFirstLastPara="1" wrap="square" lIns="68575" tIns="34275" rIns="68575" bIns="34275" anchor="t" anchorCtr="0">
            <a:noAutofit/>
          </a:bodyPr>
          <a:lstStyle/>
          <a:p>
            <a:pPr marL="177800" lvl="0" indent="-228600" algn="l" rtl="0">
              <a:lnSpc>
                <a:spcPct val="150000"/>
              </a:lnSpc>
              <a:spcBef>
                <a:spcPts val="0"/>
              </a:spcBef>
              <a:spcAft>
                <a:spcPts val="0"/>
              </a:spcAft>
              <a:buClr>
                <a:srgbClr val="000000"/>
              </a:buClr>
              <a:buSzPts val="2000"/>
              <a:buChar char="●"/>
            </a:pPr>
            <a:r>
              <a:rPr lang="en-US" sz="2000">
                <a:solidFill>
                  <a:srgbClr val="000000"/>
                </a:solidFill>
              </a:rPr>
              <a:t>Vaccines are well studied, safe, effective</a:t>
            </a:r>
            <a:endParaRPr sz="2000">
              <a:solidFill>
                <a:srgbClr val="000000"/>
              </a:solidFill>
            </a:endParaRPr>
          </a:p>
          <a:p>
            <a:pPr marL="177800" lvl="0" indent="-228600" algn="l" rtl="0">
              <a:lnSpc>
                <a:spcPct val="150000"/>
              </a:lnSpc>
              <a:spcBef>
                <a:spcPts val="0"/>
              </a:spcBef>
              <a:spcAft>
                <a:spcPts val="0"/>
              </a:spcAft>
              <a:buClr>
                <a:srgbClr val="000000"/>
              </a:buClr>
              <a:buSzPts val="2000"/>
              <a:buChar char="●"/>
            </a:pPr>
            <a:r>
              <a:rPr lang="en-US" sz="2000">
                <a:solidFill>
                  <a:srgbClr val="000000"/>
                </a:solidFill>
              </a:rPr>
              <a:t>Many people are at high risk of COVID exposure in work, transit, housing</a:t>
            </a:r>
            <a:endParaRPr sz="2000">
              <a:solidFill>
                <a:srgbClr val="000000"/>
              </a:solidFill>
            </a:endParaRPr>
          </a:p>
          <a:p>
            <a:pPr marL="177800" lvl="0" indent="-228600" algn="l" rtl="0">
              <a:lnSpc>
                <a:spcPct val="150000"/>
              </a:lnSpc>
              <a:spcBef>
                <a:spcPts val="0"/>
              </a:spcBef>
              <a:spcAft>
                <a:spcPts val="0"/>
              </a:spcAft>
              <a:buClr>
                <a:srgbClr val="000000"/>
              </a:buClr>
              <a:buSzPts val="2000"/>
              <a:buChar char="●"/>
            </a:pPr>
            <a:r>
              <a:rPr lang="en-US" sz="2000">
                <a:solidFill>
                  <a:srgbClr val="000000"/>
                </a:solidFill>
              </a:rPr>
              <a:t>Vaccines protect you</a:t>
            </a:r>
            <a:endParaRPr sz="2000" b="1">
              <a:solidFill>
                <a:srgbClr val="1155CC"/>
              </a:solidFill>
            </a:endParaRPr>
          </a:p>
          <a:p>
            <a:pPr marL="254000" lvl="0" indent="0" algn="l" rtl="0">
              <a:lnSpc>
                <a:spcPct val="150000"/>
              </a:lnSpc>
              <a:spcBef>
                <a:spcPts val="0"/>
              </a:spcBef>
              <a:spcAft>
                <a:spcPts val="0"/>
              </a:spcAft>
              <a:buNone/>
            </a:pPr>
            <a:r>
              <a:rPr lang="en-US" sz="2000" b="1">
                <a:solidFill>
                  <a:srgbClr val="1155CC"/>
                </a:solidFill>
              </a:rPr>
              <a:t>Contact us with any questions!</a:t>
            </a:r>
            <a:endParaRPr sz="2000" b="1">
              <a:solidFill>
                <a:srgbClr val="1155CC"/>
              </a:solidFill>
            </a:endParaRPr>
          </a:p>
          <a:p>
            <a:pPr marL="254000" lvl="0" indent="0" algn="l" rtl="0">
              <a:lnSpc>
                <a:spcPct val="90000"/>
              </a:lnSpc>
              <a:spcBef>
                <a:spcPts val="0"/>
              </a:spcBef>
              <a:spcAft>
                <a:spcPts val="0"/>
              </a:spcAft>
              <a:buNone/>
            </a:pPr>
            <a:endParaRPr sz="1600"/>
          </a:p>
          <a:p>
            <a:pPr marL="254000" lvl="0" indent="0" algn="l" rtl="0">
              <a:lnSpc>
                <a:spcPct val="90000"/>
              </a:lnSpc>
              <a:spcBef>
                <a:spcPts val="0"/>
              </a:spcBef>
              <a:spcAft>
                <a:spcPts val="0"/>
              </a:spcAft>
              <a:buNone/>
            </a:pPr>
            <a:endParaRPr sz="1600"/>
          </a:p>
          <a:p>
            <a:pPr marL="0" lvl="0" indent="0" algn="l" rtl="0">
              <a:lnSpc>
                <a:spcPct val="90000"/>
              </a:lnSpc>
              <a:spcBef>
                <a:spcPts val="800"/>
              </a:spcBef>
              <a:spcAft>
                <a:spcPts val="0"/>
              </a:spcAft>
              <a:buClr>
                <a:schemeClr val="dk1"/>
              </a:buClr>
              <a:buSzPts val="1300"/>
              <a:buNone/>
            </a:pPr>
            <a:endParaRPr sz="1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1"/>
          <p:cNvSpPr txBox="1">
            <a:spLocks noGrp="1"/>
          </p:cNvSpPr>
          <p:nvPr>
            <p:ph type="subTitle" idx="4294967295"/>
          </p:nvPr>
        </p:nvSpPr>
        <p:spPr>
          <a:xfrm>
            <a:off x="0" y="1754188"/>
            <a:ext cx="5561013" cy="784225"/>
          </a:xfrm>
          <a:prstGeom prst="rect">
            <a:avLst/>
          </a:prstGeom>
          <a:noFill/>
          <a:ln>
            <a:noFill/>
          </a:ln>
        </p:spPr>
        <p:txBody>
          <a:bodyPr spcFirstLastPara="1" wrap="square" lIns="91425" tIns="91425" rIns="91425" bIns="91425" anchor="t" anchorCtr="0">
            <a:normAutofit fontScale="85000" lnSpcReduction="20000"/>
          </a:bodyPr>
          <a:lstStyle/>
          <a:p>
            <a:pPr marL="0" marR="0" lvl="0" indent="0" algn="l" rtl="0">
              <a:lnSpc>
                <a:spcPct val="100000"/>
              </a:lnSpc>
              <a:spcBef>
                <a:spcPts val="600"/>
              </a:spcBef>
              <a:spcAft>
                <a:spcPts val="0"/>
              </a:spcAft>
              <a:buClr>
                <a:schemeClr val="accent6"/>
              </a:buClr>
              <a:buSzPts val="2400"/>
              <a:buFont typeface="Lato"/>
              <a:buNone/>
            </a:pPr>
            <a:r>
              <a:rPr lang="en-US" sz="4800" b="1" i="0" u="none" strike="noStrike" cap="none">
                <a:solidFill>
                  <a:schemeClr val="lt1"/>
                </a:solidFill>
                <a:latin typeface="Lato"/>
                <a:ea typeface="Lato"/>
                <a:cs typeface="Lato"/>
                <a:sym typeface="Lato"/>
              </a:rPr>
              <a:t>Any questions?</a:t>
            </a:r>
            <a:endParaRPr sz="4800" b="1" i="0" u="none" strike="noStrike" cap="none">
              <a:solidFill>
                <a:schemeClr val="lt1"/>
              </a:solidFill>
              <a:latin typeface="Lato"/>
              <a:ea typeface="Lato"/>
              <a:cs typeface="Lato"/>
              <a:sym typeface="Lato"/>
            </a:endParaRPr>
          </a:p>
        </p:txBody>
      </p:sp>
      <p:pic>
        <p:nvPicPr>
          <p:cNvPr id="463" name="Google Shape;463;p61"/>
          <p:cNvPicPr preferRelativeResize="0"/>
          <p:nvPr/>
        </p:nvPicPr>
        <p:blipFill>
          <a:blip r:embed="rId3">
            <a:alphaModFix/>
          </a:blip>
          <a:stretch>
            <a:fillRect/>
          </a:stretch>
        </p:blipFill>
        <p:spPr>
          <a:xfrm>
            <a:off x="2808300" y="107075"/>
            <a:ext cx="3278188" cy="3278188"/>
          </a:xfrm>
          <a:prstGeom prst="rect">
            <a:avLst/>
          </a:prstGeom>
          <a:noFill/>
          <a:ln>
            <a:noFill/>
          </a:ln>
        </p:spPr>
      </p:pic>
      <p:sp>
        <p:nvSpPr>
          <p:cNvPr id="464" name="Google Shape;464;p61"/>
          <p:cNvSpPr txBox="1"/>
          <p:nvPr/>
        </p:nvSpPr>
        <p:spPr>
          <a:xfrm>
            <a:off x="2232150" y="3385275"/>
            <a:ext cx="46797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a:solidFill>
                  <a:schemeClr val="dk1"/>
                </a:solidFill>
                <a:latin typeface="Lato"/>
                <a:ea typeface="Lato"/>
                <a:cs typeface="Lato"/>
                <a:sym typeface="Lato"/>
              </a:rPr>
              <a:t>Thank you!</a:t>
            </a:r>
            <a:endParaRPr sz="3400" b="1">
              <a:solidFill>
                <a:schemeClr val="dk1"/>
              </a:solidFill>
              <a:latin typeface="Lato"/>
              <a:ea typeface="Lato"/>
              <a:cs typeface="Lato"/>
              <a:sym typeface="Lato"/>
            </a:endParaRPr>
          </a:p>
          <a:p>
            <a:pPr marL="0" lvl="0" indent="0" algn="ctr" rtl="0">
              <a:spcBef>
                <a:spcPts val="0"/>
              </a:spcBef>
              <a:spcAft>
                <a:spcPts val="0"/>
              </a:spcAft>
              <a:buNone/>
            </a:pPr>
            <a:r>
              <a:rPr lang="en-US" sz="3400" b="1">
                <a:solidFill>
                  <a:schemeClr val="dk1"/>
                </a:solidFill>
                <a:latin typeface="Lato"/>
                <a:ea typeface="Lato"/>
                <a:cs typeface="Lato"/>
                <a:sym typeface="Lato"/>
              </a:rPr>
              <a:t>Questions?</a:t>
            </a:r>
            <a:endParaRPr sz="3400" b="1">
              <a:solidFill>
                <a:schemeClr val="dk1"/>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2"/>
          <p:cNvSpPr txBox="1">
            <a:spLocks noGrp="1"/>
          </p:cNvSpPr>
          <p:nvPr>
            <p:ph type="body" idx="1"/>
          </p:nvPr>
        </p:nvSpPr>
        <p:spPr>
          <a:xfrm>
            <a:off x="440000" y="1324325"/>
            <a:ext cx="8238600" cy="34548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Char char="●"/>
            </a:pPr>
            <a:r>
              <a:rPr lang="en-US" sz="1700" b="1">
                <a:solidFill>
                  <a:schemeClr val="dk1"/>
                </a:solidFill>
              </a:rPr>
              <a:t>Multilingual handouts:</a:t>
            </a:r>
            <a:endParaRPr sz="1700" b="1">
              <a:solidFill>
                <a:schemeClr val="dk1"/>
              </a:solidFill>
            </a:endParaRPr>
          </a:p>
          <a:p>
            <a:pPr marL="914400" lvl="1" indent="-336550" algn="l" rtl="0">
              <a:lnSpc>
                <a:spcPct val="115000"/>
              </a:lnSpc>
              <a:spcBef>
                <a:spcPts val="0"/>
              </a:spcBef>
              <a:spcAft>
                <a:spcPts val="0"/>
              </a:spcAft>
              <a:buSzPts val="1700"/>
              <a:buChar char="○"/>
            </a:pPr>
            <a:r>
              <a:rPr lang="en-US" sz="1700" u="sng">
                <a:solidFill>
                  <a:srgbClr val="1155CC"/>
                </a:solidFill>
                <a:highlight>
                  <a:srgbClr val="FFFFFF"/>
                </a:highlight>
                <a:hlinkClick r:id="rId3">
                  <a:extLst>
                    <a:ext uri="{A12FA001-AC4F-418D-AE19-62706E023703}">
                      <ahyp:hlinkClr xmlns:ahyp="http://schemas.microsoft.com/office/drawing/2018/hyperlinkcolor" xmlns="" val="tx"/>
                    </a:ext>
                  </a:extLst>
                </a:hlinkClick>
              </a:rPr>
              <a:t>https://bit.ly/vaccinebulletin</a:t>
            </a:r>
            <a:endParaRPr sz="1700" u="sng">
              <a:solidFill>
                <a:schemeClr val="hlink"/>
              </a:solidFill>
            </a:endParaRPr>
          </a:p>
          <a:p>
            <a:pPr marL="457200" lvl="0" indent="-336550" algn="l" rtl="0">
              <a:lnSpc>
                <a:spcPct val="115000"/>
              </a:lnSpc>
              <a:spcBef>
                <a:spcPts val="0"/>
              </a:spcBef>
              <a:spcAft>
                <a:spcPts val="0"/>
              </a:spcAft>
              <a:buClr>
                <a:schemeClr val="dk1"/>
              </a:buClr>
              <a:buSzPts val="1700"/>
              <a:buChar char="●"/>
            </a:pPr>
            <a:r>
              <a:rPr lang="en-US" sz="1700" b="1">
                <a:solidFill>
                  <a:schemeClr val="dk1"/>
                </a:solidFill>
              </a:rPr>
              <a:t>Health Canada:</a:t>
            </a:r>
            <a:endParaRPr sz="1700" b="1">
              <a:solidFill>
                <a:schemeClr val="dk1"/>
              </a:solidFill>
            </a:endParaRPr>
          </a:p>
          <a:p>
            <a:pPr marL="914400" lvl="1" indent="-336550" algn="l" rtl="0">
              <a:lnSpc>
                <a:spcPct val="115000"/>
              </a:lnSpc>
              <a:spcBef>
                <a:spcPts val="0"/>
              </a:spcBef>
              <a:spcAft>
                <a:spcPts val="0"/>
              </a:spcAft>
              <a:buSzPts val="1700"/>
              <a:buChar char="○"/>
            </a:pPr>
            <a:r>
              <a:rPr lang="en-US" sz="1700" u="sng">
                <a:solidFill>
                  <a:schemeClr val="hlink"/>
                </a:solidFill>
                <a:hlinkClick r:id="rId4"/>
              </a:rPr>
              <a:t>https://www.canada.ca/en/health-canada/services/drugs-health-products/covid19-industry/drugs-vaccines-treatments/vaccines.html</a:t>
            </a:r>
            <a:endParaRPr sz="1700" u="sng">
              <a:solidFill>
                <a:schemeClr val="hlink"/>
              </a:solidFill>
            </a:endParaRPr>
          </a:p>
          <a:p>
            <a:pPr marL="457200" lvl="0" indent="-336550" algn="l" rtl="0">
              <a:lnSpc>
                <a:spcPct val="115000"/>
              </a:lnSpc>
              <a:spcBef>
                <a:spcPts val="0"/>
              </a:spcBef>
              <a:spcAft>
                <a:spcPts val="0"/>
              </a:spcAft>
              <a:buClr>
                <a:schemeClr val="dk1"/>
              </a:buClr>
              <a:buSzPts val="1700"/>
              <a:buChar char="●"/>
            </a:pPr>
            <a:r>
              <a:rPr lang="en-US" sz="1700" b="1">
                <a:solidFill>
                  <a:schemeClr val="dk1"/>
                </a:solidFill>
              </a:rPr>
              <a:t>Toronto Public Health:</a:t>
            </a:r>
            <a:endParaRPr sz="1700" b="1">
              <a:solidFill>
                <a:schemeClr val="dk1"/>
              </a:solidFill>
            </a:endParaRPr>
          </a:p>
          <a:p>
            <a:pPr marL="914400" lvl="1" indent="-336550" algn="l" rtl="0">
              <a:lnSpc>
                <a:spcPct val="115000"/>
              </a:lnSpc>
              <a:spcBef>
                <a:spcPts val="0"/>
              </a:spcBef>
              <a:spcAft>
                <a:spcPts val="0"/>
              </a:spcAft>
              <a:buSzPts val="1700"/>
              <a:buChar char="○"/>
            </a:pPr>
            <a:r>
              <a:rPr lang="en-US" sz="1700" u="sng">
                <a:solidFill>
                  <a:schemeClr val="hlink"/>
                </a:solidFill>
                <a:hlinkClick r:id="rId5"/>
              </a:rPr>
              <a:t>https://www.toronto.ca/home/covid-19/covid-19-protect-yourself-others/covid-19-vaccines/covid-19-about-the-vaccines/</a:t>
            </a:r>
            <a:endParaRPr sz="1700" u="sng">
              <a:solidFill>
                <a:schemeClr val="hlink"/>
              </a:solidFill>
            </a:endParaRPr>
          </a:p>
          <a:p>
            <a:pPr marL="457200" lvl="0" indent="-336550" algn="l" rtl="0">
              <a:lnSpc>
                <a:spcPct val="115000"/>
              </a:lnSpc>
              <a:spcBef>
                <a:spcPts val="0"/>
              </a:spcBef>
              <a:spcAft>
                <a:spcPts val="0"/>
              </a:spcAft>
              <a:buClr>
                <a:schemeClr val="dk1"/>
              </a:buClr>
              <a:buSzPts val="1700"/>
              <a:buChar char="●"/>
            </a:pPr>
            <a:r>
              <a:rPr lang="en-US" sz="1700" b="1">
                <a:solidFill>
                  <a:schemeClr val="dk1"/>
                </a:solidFill>
              </a:rPr>
              <a:t>Hamilton Public Health:</a:t>
            </a:r>
            <a:endParaRPr sz="1700" b="1">
              <a:solidFill>
                <a:schemeClr val="dk1"/>
              </a:solidFill>
            </a:endParaRPr>
          </a:p>
          <a:p>
            <a:pPr marL="914400" lvl="1" indent="-336550" algn="l" rtl="0">
              <a:spcBef>
                <a:spcPts val="0"/>
              </a:spcBef>
              <a:spcAft>
                <a:spcPts val="0"/>
              </a:spcAft>
              <a:buSzPts val="1700"/>
              <a:buChar char="○"/>
            </a:pPr>
            <a:r>
              <a:rPr lang="en-US" sz="1700" u="sng">
                <a:solidFill>
                  <a:schemeClr val="hlink"/>
                </a:solidFill>
                <a:hlinkClick r:id="rId6"/>
              </a:rPr>
              <a:t>https://www.hamilton.ca/coronavirus/covid-19-vaccine-frequently-asked-questions</a:t>
            </a:r>
            <a:endParaRPr/>
          </a:p>
        </p:txBody>
      </p:sp>
      <p:sp>
        <p:nvSpPr>
          <p:cNvPr id="470" name="Google Shape;470;p62"/>
          <p:cNvSpPr txBox="1">
            <a:spLocks noGrp="1"/>
          </p:cNvSpPr>
          <p:nvPr>
            <p:ph type="title"/>
          </p:nvPr>
        </p:nvSpPr>
        <p:spPr>
          <a:xfrm>
            <a:off x="470750" y="638225"/>
            <a:ext cx="81771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3600">
                <a:solidFill>
                  <a:srgbClr val="1A1A1A"/>
                </a:solidFill>
              </a:rPr>
              <a:t>More trusted info on COVID-19 vaccines: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5"/>
          <p:cNvSpPr txBox="1">
            <a:spLocks noGrp="1"/>
          </p:cNvSpPr>
          <p:nvPr>
            <p:ph type="title" idx="4294967295"/>
          </p:nvPr>
        </p:nvSpPr>
        <p:spPr>
          <a:xfrm>
            <a:off x="727800" y="305875"/>
            <a:ext cx="7688400" cy="1518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a:solidFill>
                  <a:schemeClr val="dk1"/>
                </a:solidFill>
              </a:rPr>
              <a:t>Crossroads Clinic nurses and doctors receiving the COVID-19 vaccine</a:t>
            </a:r>
            <a:endParaRPr>
              <a:solidFill>
                <a:schemeClr val="dk1"/>
              </a:solidFill>
            </a:endParaRPr>
          </a:p>
          <a:p>
            <a:pPr marL="0" lvl="0" indent="0" algn="l" rtl="0">
              <a:spcBef>
                <a:spcPts val="0"/>
              </a:spcBef>
              <a:spcAft>
                <a:spcPts val="0"/>
              </a:spcAft>
              <a:buNone/>
            </a:pPr>
            <a:endParaRPr/>
          </a:p>
        </p:txBody>
      </p:sp>
      <p:pic>
        <p:nvPicPr>
          <p:cNvPr id="492" name="Google Shape;492;p65"/>
          <p:cNvPicPr preferRelativeResize="0"/>
          <p:nvPr/>
        </p:nvPicPr>
        <p:blipFill>
          <a:blip r:embed="rId3">
            <a:alphaModFix/>
          </a:blip>
          <a:stretch>
            <a:fillRect/>
          </a:stretch>
        </p:blipFill>
        <p:spPr>
          <a:xfrm>
            <a:off x="2311625" y="1401875"/>
            <a:ext cx="4520750" cy="3293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63"/>
          <p:cNvPicPr preferRelativeResize="0"/>
          <p:nvPr/>
        </p:nvPicPr>
        <p:blipFill>
          <a:blip r:embed="rId3">
            <a:alphaModFix/>
          </a:blip>
          <a:stretch>
            <a:fillRect/>
          </a:stretch>
        </p:blipFill>
        <p:spPr>
          <a:xfrm>
            <a:off x="76200" y="0"/>
            <a:ext cx="9040776" cy="5076677"/>
          </a:xfrm>
          <a:prstGeom prst="rect">
            <a:avLst/>
          </a:prstGeom>
          <a:noFill/>
          <a:ln>
            <a:noFill/>
          </a:ln>
        </p:spPr>
      </p:pic>
      <p:pic>
        <p:nvPicPr>
          <p:cNvPr id="476" name="Google Shape;476;p63"/>
          <p:cNvPicPr preferRelativeResize="0"/>
          <p:nvPr/>
        </p:nvPicPr>
        <p:blipFill>
          <a:blip r:embed="rId4">
            <a:alphaModFix/>
          </a:blip>
          <a:stretch>
            <a:fillRect/>
          </a:stretch>
        </p:blipFill>
        <p:spPr>
          <a:xfrm>
            <a:off x="275163" y="2076450"/>
            <a:ext cx="2867025" cy="990600"/>
          </a:xfrm>
          <a:prstGeom prst="rect">
            <a:avLst/>
          </a:prstGeom>
          <a:noFill/>
          <a:ln>
            <a:noFill/>
          </a:ln>
        </p:spPr>
      </p:pic>
      <p:pic>
        <p:nvPicPr>
          <p:cNvPr id="477" name="Google Shape;477;p63"/>
          <p:cNvPicPr preferRelativeResize="0"/>
          <p:nvPr/>
        </p:nvPicPr>
        <p:blipFill>
          <a:blip r:embed="rId5">
            <a:alphaModFix/>
          </a:blip>
          <a:stretch>
            <a:fillRect/>
          </a:stretch>
        </p:blipFill>
        <p:spPr>
          <a:xfrm>
            <a:off x="3873500" y="1990713"/>
            <a:ext cx="2209800" cy="581025"/>
          </a:xfrm>
          <a:prstGeom prst="rect">
            <a:avLst/>
          </a:prstGeom>
          <a:noFill/>
          <a:ln>
            <a:noFill/>
          </a:ln>
        </p:spPr>
      </p:pic>
      <p:pic>
        <p:nvPicPr>
          <p:cNvPr id="478" name="Google Shape;478;p63"/>
          <p:cNvPicPr preferRelativeResize="0"/>
          <p:nvPr/>
        </p:nvPicPr>
        <p:blipFill>
          <a:blip r:embed="rId6">
            <a:alphaModFix/>
          </a:blip>
          <a:stretch>
            <a:fillRect/>
          </a:stretch>
        </p:blipFill>
        <p:spPr>
          <a:xfrm>
            <a:off x="7023100" y="1878013"/>
            <a:ext cx="1905000" cy="37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4"/>
          <p:cNvSpPr txBox="1">
            <a:spLocks noGrp="1"/>
          </p:cNvSpPr>
          <p:nvPr>
            <p:ph type="title"/>
          </p:nvPr>
        </p:nvSpPr>
        <p:spPr>
          <a:xfrm>
            <a:off x="484583" y="339539"/>
            <a:ext cx="7053600" cy="10503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endParaRPr/>
          </a:p>
        </p:txBody>
      </p:sp>
      <p:sp>
        <p:nvSpPr>
          <p:cNvPr id="484" name="Google Shape;484;p64"/>
          <p:cNvSpPr txBox="1">
            <a:spLocks noGrp="1"/>
          </p:cNvSpPr>
          <p:nvPr>
            <p:ph type="body" idx="1"/>
          </p:nvPr>
        </p:nvSpPr>
        <p:spPr>
          <a:xfrm>
            <a:off x="827484" y="1539688"/>
            <a:ext cx="6709800" cy="31467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85" name="Google Shape;485;p64"/>
          <p:cNvPicPr preferRelativeResize="0"/>
          <p:nvPr/>
        </p:nvPicPr>
        <p:blipFill>
          <a:blip r:embed="rId3">
            <a:alphaModFix/>
          </a:blip>
          <a:stretch>
            <a:fillRect/>
          </a:stretch>
        </p:blipFill>
        <p:spPr>
          <a:xfrm>
            <a:off x="43225" y="0"/>
            <a:ext cx="9144000" cy="5143500"/>
          </a:xfrm>
          <a:prstGeom prst="rect">
            <a:avLst/>
          </a:prstGeom>
          <a:noFill/>
          <a:ln>
            <a:noFill/>
          </a:ln>
        </p:spPr>
      </p:pic>
      <p:pic>
        <p:nvPicPr>
          <p:cNvPr id="486" name="Google Shape;486;p64"/>
          <p:cNvPicPr preferRelativeResize="0"/>
          <p:nvPr/>
        </p:nvPicPr>
        <p:blipFill>
          <a:blip r:embed="rId4">
            <a:alphaModFix/>
          </a:blip>
          <a:stretch>
            <a:fillRect/>
          </a:stretch>
        </p:blipFill>
        <p:spPr>
          <a:xfrm>
            <a:off x="745075" y="891125"/>
            <a:ext cx="4267200" cy="381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729450" y="632850"/>
            <a:ext cx="7688700" cy="68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COVID Vaccines</a:t>
            </a:r>
            <a:endParaRPr/>
          </a:p>
        </p:txBody>
      </p:sp>
      <p:pic>
        <p:nvPicPr>
          <p:cNvPr id="136" name="Google Shape;136;p21"/>
          <p:cNvPicPr preferRelativeResize="0"/>
          <p:nvPr/>
        </p:nvPicPr>
        <p:blipFill>
          <a:blip r:embed="rId3">
            <a:alphaModFix/>
          </a:blip>
          <a:stretch>
            <a:fillRect/>
          </a:stretch>
        </p:blipFill>
        <p:spPr>
          <a:xfrm>
            <a:off x="2786225" y="1910400"/>
            <a:ext cx="3551500" cy="2366125"/>
          </a:xfrm>
          <a:prstGeom prst="rect">
            <a:avLst/>
          </a:prstGeom>
          <a:noFill/>
          <a:ln>
            <a:noFill/>
          </a:ln>
        </p:spPr>
      </p:pic>
      <p:sp>
        <p:nvSpPr>
          <p:cNvPr id="137" name="Google Shape;137;p21"/>
          <p:cNvSpPr/>
          <p:nvPr/>
        </p:nvSpPr>
        <p:spPr>
          <a:xfrm>
            <a:off x="6809150" y="3340725"/>
            <a:ext cx="2127300" cy="1568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latin typeface="Lato"/>
                <a:ea typeface="Lato"/>
                <a:cs typeface="Lato"/>
                <a:sym typeface="Lato"/>
              </a:rPr>
              <a:t>Johnson &amp; Johnson</a:t>
            </a:r>
            <a:endParaRPr sz="2200" b="1">
              <a:latin typeface="Lato"/>
              <a:ea typeface="Lato"/>
              <a:cs typeface="Lato"/>
              <a:sym typeface="Lato"/>
            </a:endParaRPr>
          </a:p>
        </p:txBody>
      </p:sp>
      <p:sp>
        <p:nvSpPr>
          <p:cNvPr id="138" name="Google Shape;138;p21"/>
          <p:cNvSpPr/>
          <p:nvPr/>
        </p:nvSpPr>
        <p:spPr>
          <a:xfrm>
            <a:off x="342200" y="3340725"/>
            <a:ext cx="2127300" cy="1568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latin typeface="Lato"/>
                <a:ea typeface="Lato"/>
                <a:cs typeface="Lato"/>
                <a:sym typeface="Lato"/>
              </a:rPr>
              <a:t>Moderna</a:t>
            </a:r>
            <a:endParaRPr sz="2200" b="1">
              <a:latin typeface="Lato"/>
              <a:ea typeface="Lato"/>
              <a:cs typeface="Lato"/>
              <a:sym typeface="Lato"/>
            </a:endParaRPr>
          </a:p>
        </p:txBody>
      </p:sp>
      <p:sp>
        <p:nvSpPr>
          <p:cNvPr id="139" name="Google Shape;139;p21"/>
          <p:cNvSpPr/>
          <p:nvPr/>
        </p:nvSpPr>
        <p:spPr>
          <a:xfrm>
            <a:off x="6654450" y="1460750"/>
            <a:ext cx="2127300" cy="1568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latin typeface="Lato"/>
                <a:ea typeface="Lato"/>
                <a:cs typeface="Lato"/>
                <a:sym typeface="Lato"/>
              </a:rPr>
              <a:t>Astra-</a:t>
            </a:r>
            <a:endParaRPr sz="2200" b="1">
              <a:latin typeface="Lato"/>
              <a:ea typeface="Lato"/>
              <a:cs typeface="Lato"/>
              <a:sym typeface="Lato"/>
            </a:endParaRPr>
          </a:p>
          <a:p>
            <a:pPr marL="0" lvl="0" indent="0" algn="ctr" rtl="0">
              <a:spcBef>
                <a:spcPts val="0"/>
              </a:spcBef>
              <a:spcAft>
                <a:spcPts val="0"/>
              </a:spcAft>
              <a:buNone/>
            </a:pPr>
            <a:r>
              <a:rPr lang="en-US" sz="2200" b="1">
                <a:latin typeface="Lato"/>
                <a:ea typeface="Lato"/>
                <a:cs typeface="Lato"/>
                <a:sym typeface="Lato"/>
              </a:rPr>
              <a:t>Zeneca</a:t>
            </a:r>
            <a:endParaRPr sz="2200" b="1">
              <a:latin typeface="Lato"/>
              <a:ea typeface="Lato"/>
              <a:cs typeface="Lato"/>
              <a:sym typeface="Lato"/>
            </a:endParaRPr>
          </a:p>
        </p:txBody>
      </p:sp>
      <p:sp>
        <p:nvSpPr>
          <p:cNvPr id="140" name="Google Shape;140;p21"/>
          <p:cNvSpPr/>
          <p:nvPr/>
        </p:nvSpPr>
        <p:spPr>
          <a:xfrm>
            <a:off x="342200" y="1460750"/>
            <a:ext cx="2127300" cy="1568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latin typeface="Lato"/>
                <a:ea typeface="Lato"/>
                <a:cs typeface="Lato"/>
                <a:sym typeface="Lato"/>
              </a:rPr>
              <a:t>Pfizer-</a:t>
            </a:r>
            <a:endParaRPr sz="2200" b="1">
              <a:latin typeface="Lato"/>
              <a:ea typeface="Lato"/>
              <a:cs typeface="Lato"/>
              <a:sym typeface="Lato"/>
            </a:endParaRPr>
          </a:p>
          <a:p>
            <a:pPr marL="0" lvl="0" indent="0" algn="ctr" rtl="0">
              <a:spcBef>
                <a:spcPts val="0"/>
              </a:spcBef>
              <a:spcAft>
                <a:spcPts val="0"/>
              </a:spcAft>
              <a:buNone/>
            </a:pPr>
            <a:r>
              <a:rPr lang="en-US" sz="2200" b="1">
                <a:latin typeface="Lato"/>
                <a:ea typeface="Lato"/>
                <a:cs typeface="Lato"/>
                <a:sym typeface="Lato"/>
              </a:rPr>
              <a:t>BioNTech</a:t>
            </a:r>
            <a:endParaRPr sz="2200" b="1">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727800" y="642225"/>
            <a:ext cx="7688400" cy="53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2"/>
              </a:buClr>
              <a:buSzPts val="3200"/>
              <a:buFont typeface="Century Gothic"/>
              <a:buNone/>
            </a:pPr>
            <a:r>
              <a:rPr lang="en-US" sz="3600"/>
              <a:t>How do COVID vaccines work?</a:t>
            </a:r>
            <a:endParaRPr sz="3600"/>
          </a:p>
        </p:txBody>
      </p:sp>
      <p:pic>
        <p:nvPicPr>
          <p:cNvPr id="146" name="Google Shape;146;p22"/>
          <p:cNvPicPr preferRelativeResize="0"/>
          <p:nvPr/>
        </p:nvPicPr>
        <p:blipFill rotWithShape="1">
          <a:blip r:embed="rId3">
            <a:alphaModFix/>
          </a:blip>
          <a:srcRect t="18071" b="43665"/>
          <a:stretch/>
        </p:blipFill>
        <p:spPr>
          <a:xfrm>
            <a:off x="389700" y="2571750"/>
            <a:ext cx="8219700" cy="1797300"/>
          </a:xfrm>
          <a:prstGeom prst="rect">
            <a:avLst/>
          </a:prstGeom>
          <a:noFill/>
          <a:ln>
            <a:noFill/>
          </a:ln>
        </p:spPr>
      </p:pic>
      <p:sp>
        <p:nvSpPr>
          <p:cNvPr id="147" name="Google Shape;147;p22"/>
          <p:cNvSpPr txBox="1"/>
          <p:nvPr/>
        </p:nvSpPr>
        <p:spPr>
          <a:xfrm>
            <a:off x="534600" y="1639050"/>
            <a:ext cx="8074800" cy="780300"/>
          </a:xfrm>
          <a:prstGeom prst="rect">
            <a:avLst/>
          </a:prstGeom>
          <a:noFill/>
          <a:ln>
            <a:noFill/>
          </a:ln>
        </p:spPr>
        <p:txBody>
          <a:bodyPr spcFirstLastPara="1" wrap="square" lIns="91425" tIns="91425" rIns="91425" bIns="91425" anchor="t" anchorCtr="0">
            <a:spAutoFit/>
          </a:bodyPr>
          <a:lstStyle/>
          <a:p>
            <a:pPr marL="0" marR="228600" lvl="0" indent="0" algn="ctr" rtl="0">
              <a:lnSpc>
                <a:spcPct val="115000"/>
              </a:lnSpc>
              <a:spcBef>
                <a:spcPts val="0"/>
              </a:spcBef>
              <a:spcAft>
                <a:spcPts val="600"/>
              </a:spcAft>
              <a:buNone/>
            </a:pPr>
            <a:r>
              <a:rPr lang="en-US" sz="1800" b="1" i="1">
                <a:solidFill>
                  <a:srgbClr val="0000FF"/>
                </a:solidFill>
              </a:rPr>
              <a:t>The vaccines teaches your body what the COVID-19 virus looks like so you can fight the virus if you come into contact with it.</a:t>
            </a:r>
            <a:endParaRPr sz="1800" b="1" i="1">
              <a:solidFill>
                <a:srgbClr val="0000FF"/>
              </a:solidFill>
            </a:endParaRPr>
          </a:p>
        </p:txBody>
      </p:sp>
      <p:sp>
        <p:nvSpPr>
          <p:cNvPr id="148" name="Google Shape;148;p22"/>
          <p:cNvSpPr/>
          <p:nvPr/>
        </p:nvSpPr>
        <p:spPr>
          <a:xfrm>
            <a:off x="3304925" y="2605600"/>
            <a:ext cx="992700" cy="535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p:nvPr/>
        </p:nvSpPr>
        <p:spPr>
          <a:xfrm>
            <a:off x="5257600" y="3932875"/>
            <a:ext cx="93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Protein</a:t>
            </a:r>
            <a:endParaRPr b="1">
              <a:latin typeface="Lato"/>
              <a:ea typeface="Lato"/>
              <a:cs typeface="Lato"/>
              <a:sym typeface="Lato"/>
            </a:endParaRPr>
          </a:p>
        </p:txBody>
      </p:sp>
      <p:sp>
        <p:nvSpPr>
          <p:cNvPr id="154" name="Google Shape;154;p23"/>
          <p:cNvSpPr/>
          <p:nvPr/>
        </p:nvSpPr>
        <p:spPr>
          <a:xfrm>
            <a:off x="2305050" y="1426250"/>
            <a:ext cx="4350600" cy="3564900"/>
          </a:xfrm>
          <a:prstGeom prst="ellipse">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txBox="1">
            <a:spLocks noGrp="1"/>
          </p:cNvSpPr>
          <p:nvPr>
            <p:ph type="title"/>
          </p:nvPr>
        </p:nvSpPr>
        <p:spPr>
          <a:xfrm>
            <a:off x="729450" y="709050"/>
            <a:ext cx="8009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a:t>Vaccine mRNA does not affect our DNA</a:t>
            </a:r>
            <a:endParaRPr sz="3200"/>
          </a:p>
        </p:txBody>
      </p:sp>
      <p:sp>
        <p:nvSpPr>
          <p:cNvPr id="156" name="Google Shape;156;p23"/>
          <p:cNvSpPr txBox="1"/>
          <p:nvPr/>
        </p:nvSpPr>
        <p:spPr>
          <a:xfrm>
            <a:off x="5078000" y="2062813"/>
            <a:ext cx="101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Lato"/>
                <a:ea typeface="Lato"/>
                <a:cs typeface="Lato"/>
                <a:sym typeface="Lato"/>
              </a:rPr>
              <a:t>DNA</a:t>
            </a:r>
            <a:endParaRPr sz="1600" b="1">
              <a:latin typeface="Lato"/>
              <a:ea typeface="Lato"/>
              <a:cs typeface="Lato"/>
              <a:sym typeface="Lato"/>
            </a:endParaRPr>
          </a:p>
        </p:txBody>
      </p:sp>
      <p:sp>
        <p:nvSpPr>
          <p:cNvPr id="157" name="Google Shape;157;p23"/>
          <p:cNvSpPr/>
          <p:nvPr/>
        </p:nvSpPr>
        <p:spPr>
          <a:xfrm>
            <a:off x="3376700" y="1738038"/>
            <a:ext cx="1807500" cy="16674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23"/>
          <p:cNvPicPr preferRelativeResize="0"/>
          <p:nvPr/>
        </p:nvPicPr>
        <p:blipFill>
          <a:blip r:embed="rId3">
            <a:alphaModFix/>
          </a:blip>
          <a:stretch>
            <a:fillRect/>
          </a:stretch>
        </p:blipFill>
        <p:spPr>
          <a:xfrm rot="5400000">
            <a:off x="4104813" y="1489712"/>
            <a:ext cx="351275" cy="1546399"/>
          </a:xfrm>
          <a:prstGeom prst="rect">
            <a:avLst/>
          </a:prstGeom>
          <a:noFill/>
          <a:ln>
            <a:noFill/>
          </a:ln>
        </p:spPr>
      </p:pic>
      <p:pic>
        <p:nvPicPr>
          <p:cNvPr id="159" name="Google Shape;159;p23"/>
          <p:cNvPicPr preferRelativeResize="0"/>
          <p:nvPr/>
        </p:nvPicPr>
        <p:blipFill>
          <a:blip r:embed="rId4">
            <a:alphaModFix/>
          </a:blip>
          <a:stretch>
            <a:fillRect/>
          </a:stretch>
        </p:blipFill>
        <p:spPr>
          <a:xfrm rot="-5400000" flipH="1">
            <a:off x="4136800" y="2424425"/>
            <a:ext cx="362175" cy="1309074"/>
          </a:xfrm>
          <a:prstGeom prst="rect">
            <a:avLst/>
          </a:prstGeom>
          <a:noFill/>
          <a:ln>
            <a:noFill/>
          </a:ln>
        </p:spPr>
      </p:pic>
      <p:pic>
        <p:nvPicPr>
          <p:cNvPr id="160" name="Google Shape;160;p23"/>
          <p:cNvPicPr preferRelativeResize="0"/>
          <p:nvPr/>
        </p:nvPicPr>
        <p:blipFill>
          <a:blip r:embed="rId4">
            <a:alphaModFix/>
          </a:blip>
          <a:stretch>
            <a:fillRect/>
          </a:stretch>
        </p:blipFill>
        <p:spPr>
          <a:xfrm rot="-5400000" flipH="1">
            <a:off x="4218025" y="3251900"/>
            <a:ext cx="362175" cy="1309074"/>
          </a:xfrm>
          <a:prstGeom prst="rect">
            <a:avLst/>
          </a:prstGeom>
          <a:noFill/>
          <a:ln>
            <a:noFill/>
          </a:ln>
        </p:spPr>
      </p:pic>
      <p:sp>
        <p:nvSpPr>
          <p:cNvPr id="161" name="Google Shape;161;p23"/>
          <p:cNvSpPr/>
          <p:nvPr/>
        </p:nvSpPr>
        <p:spPr>
          <a:xfrm>
            <a:off x="4380025" y="3793150"/>
            <a:ext cx="379200" cy="364200"/>
          </a:xfrm>
          <a:prstGeom prst="ellipse">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a:off x="4653025" y="4157350"/>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4735400" y="4218850"/>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5015550" y="4407425"/>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4798650" y="4280275"/>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4941625" y="4371175"/>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p:nvPr/>
        </p:nvSpPr>
        <p:spPr>
          <a:xfrm>
            <a:off x="5078000" y="4462075"/>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5151400" y="4498325"/>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a:off x="4866225" y="4333075"/>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4605400" y="4087525"/>
            <a:ext cx="106200" cy="909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txBox="1"/>
          <p:nvPr/>
        </p:nvSpPr>
        <p:spPr>
          <a:xfrm>
            <a:off x="2869500" y="2367613"/>
            <a:ext cx="87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latin typeface="Lato"/>
                <a:ea typeface="Lato"/>
                <a:cs typeface="Lato"/>
                <a:sym typeface="Lato"/>
              </a:rPr>
              <a:t>Nucleus</a:t>
            </a:r>
            <a:endParaRPr b="1" i="1">
              <a:latin typeface="Lato"/>
              <a:ea typeface="Lato"/>
              <a:cs typeface="Lato"/>
              <a:sym typeface="Lato"/>
            </a:endParaRPr>
          </a:p>
        </p:txBody>
      </p:sp>
      <p:sp>
        <p:nvSpPr>
          <p:cNvPr id="172" name="Google Shape;172;p23"/>
          <p:cNvSpPr txBox="1"/>
          <p:nvPr/>
        </p:nvSpPr>
        <p:spPr>
          <a:xfrm>
            <a:off x="5078000" y="2878850"/>
            <a:ext cx="101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Lato"/>
                <a:ea typeface="Lato"/>
                <a:cs typeface="Lato"/>
                <a:sym typeface="Lato"/>
              </a:rPr>
              <a:t>mRNA</a:t>
            </a:r>
            <a:endParaRPr sz="1600" b="1">
              <a:latin typeface="Lato"/>
              <a:ea typeface="Lato"/>
              <a:cs typeface="Lato"/>
              <a:sym typeface="Lato"/>
            </a:endParaRPr>
          </a:p>
        </p:txBody>
      </p:sp>
      <p:sp>
        <p:nvSpPr>
          <p:cNvPr id="173" name="Google Shape;173;p23"/>
          <p:cNvSpPr txBox="1"/>
          <p:nvPr/>
        </p:nvSpPr>
        <p:spPr>
          <a:xfrm>
            <a:off x="5220100" y="4002700"/>
            <a:ext cx="101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Lato"/>
                <a:ea typeface="Lato"/>
                <a:cs typeface="Lato"/>
                <a:sym typeface="Lato"/>
              </a:rPr>
              <a:t>Protein</a:t>
            </a:r>
            <a:endParaRPr sz="1600" b="1">
              <a:latin typeface="Lato"/>
              <a:ea typeface="Lato"/>
              <a:cs typeface="Lato"/>
              <a:sym typeface="Lato"/>
            </a:endParaRPr>
          </a:p>
        </p:txBody>
      </p:sp>
      <p:cxnSp>
        <p:nvCxnSpPr>
          <p:cNvPr id="174" name="Google Shape;174;p23"/>
          <p:cNvCxnSpPr/>
          <p:nvPr/>
        </p:nvCxnSpPr>
        <p:spPr>
          <a:xfrm>
            <a:off x="4308300" y="2438550"/>
            <a:ext cx="19200" cy="457200"/>
          </a:xfrm>
          <a:prstGeom prst="straightConnector1">
            <a:avLst/>
          </a:prstGeom>
          <a:noFill/>
          <a:ln w="28575" cap="flat" cmpd="sng">
            <a:solidFill>
              <a:schemeClr val="dk2"/>
            </a:solidFill>
            <a:prstDash val="solid"/>
            <a:round/>
            <a:headEnd type="none" w="med" len="med"/>
            <a:tailEnd type="triangle" w="med" len="med"/>
          </a:ln>
        </p:spPr>
      </p:cxnSp>
      <p:cxnSp>
        <p:nvCxnSpPr>
          <p:cNvPr id="175" name="Google Shape;175;p23"/>
          <p:cNvCxnSpPr/>
          <p:nvPr/>
        </p:nvCxnSpPr>
        <p:spPr>
          <a:xfrm>
            <a:off x="4308288" y="3309950"/>
            <a:ext cx="19200" cy="4572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729450" y="632850"/>
            <a:ext cx="7688700" cy="1036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82500"/>
              <a:buFont typeface="Calibri"/>
              <a:buNone/>
            </a:pPr>
            <a:r>
              <a:rPr lang="en-US"/>
              <a:t>Can we get COVID-19 from the vaccine?</a:t>
            </a:r>
            <a:endParaRPr/>
          </a:p>
        </p:txBody>
      </p:sp>
      <p:sp>
        <p:nvSpPr>
          <p:cNvPr id="181" name="Google Shape;181;p24"/>
          <p:cNvSpPr txBox="1">
            <a:spLocks noGrp="1"/>
          </p:cNvSpPr>
          <p:nvPr>
            <p:ph type="body" idx="1"/>
          </p:nvPr>
        </p:nvSpPr>
        <p:spPr>
          <a:xfrm>
            <a:off x="729450" y="1400525"/>
            <a:ext cx="7688700" cy="2261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100"/>
              <a:buNone/>
            </a:pPr>
            <a:endParaRPr sz="1100"/>
          </a:p>
          <a:p>
            <a:pPr marL="0" lvl="0" indent="0" algn="l" rtl="0">
              <a:lnSpc>
                <a:spcPct val="90000"/>
              </a:lnSpc>
              <a:spcBef>
                <a:spcPts val="800"/>
              </a:spcBef>
              <a:spcAft>
                <a:spcPts val="1200"/>
              </a:spcAft>
              <a:buClr>
                <a:schemeClr val="dk1"/>
              </a:buClr>
              <a:buSzPts val="2100"/>
              <a:buNone/>
            </a:pPr>
            <a:endParaRPr sz="1100"/>
          </a:p>
        </p:txBody>
      </p:sp>
      <p:sp>
        <p:nvSpPr>
          <p:cNvPr id="182" name="Google Shape;182;p24"/>
          <p:cNvSpPr txBox="1"/>
          <p:nvPr/>
        </p:nvSpPr>
        <p:spPr>
          <a:xfrm>
            <a:off x="505025" y="1923225"/>
            <a:ext cx="6096000" cy="2716200"/>
          </a:xfrm>
          <a:prstGeom prst="rect">
            <a:avLst/>
          </a:prstGeom>
          <a:noFill/>
          <a:ln>
            <a:noFill/>
          </a:ln>
        </p:spPr>
        <p:txBody>
          <a:bodyPr spcFirstLastPara="1" wrap="square" lIns="68575" tIns="34275" rIns="68575" bIns="34275" anchor="t" anchorCtr="0">
            <a:noAutofit/>
          </a:bodyPr>
          <a:lstStyle/>
          <a:p>
            <a:pPr marL="457200" marR="0" lvl="0" indent="-368300" algn="l" rtl="0">
              <a:spcBef>
                <a:spcPts val="0"/>
              </a:spcBef>
              <a:spcAft>
                <a:spcPts val="0"/>
              </a:spcAft>
              <a:buClr>
                <a:srgbClr val="666666"/>
              </a:buClr>
              <a:buSzPts val="2200"/>
              <a:buFont typeface="Lato"/>
              <a:buChar char="●"/>
            </a:pPr>
            <a:r>
              <a:rPr lang="en-US" sz="2200">
                <a:solidFill>
                  <a:srgbClr val="666666"/>
                </a:solidFill>
                <a:latin typeface="Lato"/>
                <a:ea typeface="Lato"/>
                <a:cs typeface="Lato"/>
                <a:sym typeface="Lato"/>
              </a:rPr>
              <a:t>No!</a:t>
            </a:r>
            <a:endParaRPr sz="2200">
              <a:solidFill>
                <a:srgbClr val="666666"/>
              </a:solidFill>
              <a:latin typeface="Lato"/>
              <a:ea typeface="Lato"/>
              <a:cs typeface="Lato"/>
              <a:sym typeface="Lato"/>
            </a:endParaRPr>
          </a:p>
          <a:p>
            <a:pPr marL="457200" marR="0" lvl="0" indent="-368300" algn="l" rtl="0">
              <a:spcBef>
                <a:spcPts val="0"/>
              </a:spcBef>
              <a:spcAft>
                <a:spcPts val="0"/>
              </a:spcAft>
              <a:buClr>
                <a:srgbClr val="666666"/>
              </a:buClr>
              <a:buSzPts val="2200"/>
              <a:buFont typeface="Lato"/>
              <a:buChar char="●"/>
            </a:pPr>
            <a:r>
              <a:rPr lang="en-US" sz="2200">
                <a:solidFill>
                  <a:srgbClr val="666666"/>
                </a:solidFill>
                <a:latin typeface="Lato"/>
                <a:ea typeface="Lato"/>
                <a:cs typeface="Lato"/>
                <a:sym typeface="Lato"/>
              </a:rPr>
              <a:t>The COVID v</a:t>
            </a:r>
            <a:r>
              <a:rPr lang="en-US" sz="2200" i="0" u="none" strike="noStrike" cap="none">
                <a:solidFill>
                  <a:srgbClr val="666666"/>
                </a:solidFill>
                <a:latin typeface="Lato"/>
                <a:ea typeface="Lato"/>
                <a:cs typeface="Lato"/>
                <a:sym typeface="Lato"/>
              </a:rPr>
              <a:t>accines do not contain </a:t>
            </a:r>
            <a:r>
              <a:rPr lang="en-US" sz="2200">
                <a:solidFill>
                  <a:srgbClr val="666666"/>
                </a:solidFill>
                <a:latin typeface="Lato"/>
                <a:ea typeface="Lato"/>
                <a:cs typeface="Lato"/>
                <a:sym typeface="Lato"/>
              </a:rPr>
              <a:t>the COVID</a:t>
            </a:r>
            <a:r>
              <a:rPr lang="en-US" sz="2200" i="0" u="none" strike="noStrike" cap="none">
                <a:solidFill>
                  <a:srgbClr val="666666"/>
                </a:solidFill>
                <a:latin typeface="Lato"/>
                <a:ea typeface="Lato"/>
                <a:cs typeface="Lato"/>
                <a:sym typeface="Lato"/>
              </a:rPr>
              <a:t> virus</a:t>
            </a:r>
            <a:endParaRPr sz="2200">
              <a:solidFill>
                <a:srgbClr val="666666"/>
              </a:solidFill>
              <a:latin typeface="Lato"/>
              <a:ea typeface="Lato"/>
              <a:cs typeface="Lato"/>
              <a:sym typeface="Lato"/>
            </a:endParaRPr>
          </a:p>
          <a:p>
            <a:pPr marL="457200" marR="0" lvl="0" indent="-368300" algn="l" rtl="0">
              <a:spcBef>
                <a:spcPts val="0"/>
              </a:spcBef>
              <a:spcAft>
                <a:spcPts val="0"/>
              </a:spcAft>
              <a:buClr>
                <a:srgbClr val="666666"/>
              </a:buClr>
              <a:buSzPts val="2200"/>
              <a:buFont typeface="Calibri"/>
              <a:buChar char="●"/>
            </a:pPr>
            <a:r>
              <a:rPr lang="en-US" sz="2200">
                <a:solidFill>
                  <a:srgbClr val="666666"/>
                </a:solidFill>
                <a:latin typeface="Lato"/>
                <a:ea typeface="Lato"/>
                <a:cs typeface="Lato"/>
                <a:sym typeface="Lato"/>
              </a:rPr>
              <a:t>They cause your body to make a copy of the spike protein </a:t>
            </a:r>
            <a:r>
              <a:rPr lang="en-US" sz="2200" b="1">
                <a:solidFill>
                  <a:srgbClr val="666666"/>
                </a:solidFill>
                <a:latin typeface="Lato"/>
                <a:ea typeface="Lato"/>
                <a:cs typeface="Lato"/>
                <a:sym typeface="Lato"/>
              </a:rPr>
              <a:t>not</a:t>
            </a:r>
            <a:r>
              <a:rPr lang="en-US" sz="2200">
                <a:solidFill>
                  <a:srgbClr val="666666"/>
                </a:solidFill>
                <a:latin typeface="Lato"/>
                <a:ea typeface="Lato"/>
                <a:cs typeface="Lato"/>
                <a:sym typeface="Lato"/>
              </a:rPr>
              <a:t> the virus itself</a:t>
            </a:r>
            <a:endParaRPr sz="2200">
              <a:solidFill>
                <a:srgbClr val="666666"/>
              </a:solidFill>
              <a:latin typeface="Lato"/>
              <a:ea typeface="Lato"/>
              <a:cs typeface="Lato"/>
              <a:sym typeface="Lato"/>
            </a:endParaRPr>
          </a:p>
          <a:p>
            <a:pPr marL="457200" marR="0" lvl="0" indent="-368300" algn="l" rtl="0">
              <a:spcBef>
                <a:spcPts val="0"/>
              </a:spcBef>
              <a:spcAft>
                <a:spcPts val="0"/>
              </a:spcAft>
              <a:buClr>
                <a:srgbClr val="666666"/>
              </a:buClr>
              <a:buSzPts val="2200"/>
              <a:buFont typeface="Lato"/>
              <a:buChar char="●"/>
            </a:pPr>
            <a:r>
              <a:rPr lang="en-US" sz="2200">
                <a:solidFill>
                  <a:srgbClr val="666666"/>
                </a:solidFill>
                <a:latin typeface="Lato"/>
                <a:ea typeface="Lato"/>
                <a:cs typeface="Lato"/>
                <a:sym typeface="Lato"/>
              </a:rPr>
              <a:t>Possible short-term vaccine side effects may be similar to symptoms of infection but one cannot get COVID-19 from the vaccine</a:t>
            </a:r>
            <a:endParaRPr sz="2200">
              <a:solidFill>
                <a:srgbClr val="666666"/>
              </a:solidFill>
              <a:latin typeface="Lato"/>
              <a:ea typeface="Lato"/>
              <a:cs typeface="Lato"/>
              <a:sym typeface="Lato"/>
            </a:endParaRPr>
          </a:p>
          <a:p>
            <a:pPr marL="457200" marR="0" lvl="0" indent="0" algn="l" rtl="0">
              <a:spcBef>
                <a:spcPts val="0"/>
              </a:spcBef>
              <a:spcAft>
                <a:spcPts val="0"/>
              </a:spcAft>
              <a:buNone/>
            </a:pPr>
            <a:endParaRPr sz="2200">
              <a:solidFill>
                <a:srgbClr val="666666"/>
              </a:solidFill>
              <a:latin typeface="Lato"/>
              <a:ea typeface="Lato"/>
              <a:cs typeface="Lato"/>
              <a:sym typeface="Lato"/>
            </a:endParaRPr>
          </a:p>
        </p:txBody>
      </p:sp>
      <p:pic>
        <p:nvPicPr>
          <p:cNvPr id="183" name="Google Shape;183;p24"/>
          <p:cNvPicPr preferRelativeResize="0"/>
          <p:nvPr/>
        </p:nvPicPr>
        <p:blipFill rotWithShape="1">
          <a:blip r:embed="rId3">
            <a:alphaModFix/>
          </a:blip>
          <a:srcRect t="18071" r="75103" b="43665"/>
          <a:stretch/>
        </p:blipFill>
        <p:spPr>
          <a:xfrm>
            <a:off x="5933650" y="1759225"/>
            <a:ext cx="2484500" cy="2181925"/>
          </a:xfrm>
          <a:prstGeom prst="rect">
            <a:avLst/>
          </a:prstGeom>
          <a:noFill/>
          <a:ln>
            <a:noFill/>
          </a:ln>
        </p:spPr>
      </p:pic>
      <p:sp>
        <p:nvSpPr>
          <p:cNvPr id="184" name="Google Shape;184;p24"/>
          <p:cNvSpPr/>
          <p:nvPr/>
        </p:nvSpPr>
        <p:spPr>
          <a:xfrm>
            <a:off x="8363775" y="1923225"/>
            <a:ext cx="238500" cy="462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p:tgtEl>
                                          <p:spTgt spid="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727800" y="1531175"/>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How effective are the COVID vaccines?</a:t>
            </a:r>
            <a:endParaRPr sz="4800"/>
          </a:p>
        </p:txBody>
      </p:sp>
      <p:pic>
        <p:nvPicPr>
          <p:cNvPr id="190" name="Google Shape;190;p25"/>
          <p:cNvPicPr preferRelativeResize="0"/>
          <p:nvPr/>
        </p:nvPicPr>
        <p:blipFill>
          <a:blip r:embed="rId3">
            <a:alphaModFix/>
          </a:blip>
          <a:stretch>
            <a:fillRect/>
          </a:stretch>
        </p:blipFill>
        <p:spPr>
          <a:xfrm>
            <a:off x="6654476" y="3049776"/>
            <a:ext cx="1485675" cy="1437500"/>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2015</Words>
  <Application>Microsoft Office PowerPoint</Application>
  <PresentationFormat>On-screen Show (16:9)</PresentationFormat>
  <Paragraphs>347</Paragraphs>
  <Slides>48</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Century Gothic</vt:lpstr>
      <vt:lpstr>Roboto</vt:lpstr>
      <vt:lpstr>Calibri</vt:lpstr>
      <vt:lpstr>Raleway</vt:lpstr>
      <vt:lpstr>Lato</vt:lpstr>
      <vt:lpstr>Open Sans</vt:lpstr>
      <vt:lpstr>Arial</vt:lpstr>
      <vt:lpstr>Montserrat</vt:lpstr>
      <vt:lpstr>Montserrat ExtraBold</vt:lpstr>
      <vt:lpstr>Streamline</vt:lpstr>
      <vt:lpstr>COVID 19 Vaccine:  What’s it all about?    </vt:lpstr>
      <vt:lpstr>What questions do you have about the vaccines?</vt:lpstr>
      <vt:lpstr>Overview</vt:lpstr>
      <vt:lpstr>How do the vaccines work?</vt:lpstr>
      <vt:lpstr>COVID Vaccines</vt:lpstr>
      <vt:lpstr>How do COVID vaccines work?</vt:lpstr>
      <vt:lpstr>Vaccine mRNA does not affect our DNA</vt:lpstr>
      <vt:lpstr>Can we get COVID-19 from the vaccine?</vt:lpstr>
      <vt:lpstr>How effective are the COVID vaccines?</vt:lpstr>
      <vt:lpstr>Pfizer-BioNTech and Moderna  Vaccine Clinical Trials (studies)</vt:lpstr>
      <vt:lpstr>How effective are the mRNA vaccines in protecting against COVID-19 illness?</vt:lpstr>
      <vt:lpstr>AstraZeneca and Johnson &amp; Johnson  Vaccine Clinical Trials (studies)</vt:lpstr>
      <vt:lpstr>How effective are the viral vector vaccines in protecting against COVID-19 illness?</vt:lpstr>
      <vt:lpstr>How effective are the COVID vaccines in protecting against HOSPITALIZATION?</vt:lpstr>
      <vt:lpstr>What we are learning</vt:lpstr>
      <vt:lpstr>What are the side effects of the COVID-19 vaccines?</vt:lpstr>
      <vt:lpstr>What are common side effects?</vt:lpstr>
      <vt:lpstr>Do we really know enough about the side effects of the vaccine?</vt:lpstr>
      <vt:lpstr>Are vaccines safe for people with certain medical conditions?</vt:lpstr>
      <vt:lpstr>Special considerations</vt:lpstr>
      <vt:lpstr>Can I get the vaccine if I am pregnant or breastfeeding?</vt:lpstr>
      <vt:lpstr>Should I get the vaccine if I already had COVID-19?</vt:lpstr>
      <vt:lpstr>How were the vaccines produced so quickly?</vt:lpstr>
      <vt:lpstr>PowerPoint Presentation</vt:lpstr>
      <vt:lpstr>Were the vaccines tested in diverse populations?</vt:lpstr>
      <vt:lpstr>Studied in diverse populations</vt:lpstr>
      <vt:lpstr>Studied in diverse populations</vt:lpstr>
      <vt:lpstr>What’s in the COVID-19 vaccines?</vt:lpstr>
      <vt:lpstr>What’s in the mRNA vaccines?</vt:lpstr>
      <vt:lpstr>What’s in the viral vector vaccines?</vt:lpstr>
      <vt:lpstr>What is polyethylene glycol (PEG)?</vt:lpstr>
      <vt:lpstr>What is polysorbate 80?</vt:lpstr>
      <vt:lpstr>What is NOT in the vaccines?</vt:lpstr>
      <vt:lpstr>What to do if people have pre-existing allergies?</vt:lpstr>
      <vt:lpstr>Caution with COVID-19 vaccines</vt:lpstr>
      <vt:lpstr>What happens after receiving the vaccine?</vt:lpstr>
      <vt:lpstr>What happens after receiving the vaccination?</vt:lpstr>
      <vt:lpstr>PowerPoint Presentation</vt:lpstr>
      <vt:lpstr>PowerPoint Presentation</vt:lpstr>
      <vt:lpstr>What is the plan for the vaccine roll-out and who is eligible?</vt:lpstr>
      <vt:lpstr>Provincial Roll Out: Phase 2  (Apr-July 2021)</vt:lpstr>
      <vt:lpstr>COVID-19 vaccines are free  OHIP card not required  </vt:lpstr>
      <vt:lpstr>Summary</vt:lpstr>
      <vt:lpstr>PowerPoint Presentation</vt:lpstr>
      <vt:lpstr>More trusted info on COVID-19 vaccines:</vt:lpstr>
      <vt:lpstr>Crossroads Clinic nurses and doctors receiving the COVID-19 vaccine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19 Vaccine:  What’s it all about?</dc:title>
  <dc:creator>Mario Longo</dc:creator>
  <cp:lastModifiedBy>Mario Longo</cp:lastModifiedBy>
  <cp:revision>3</cp:revision>
  <dcterms:modified xsi:type="dcterms:W3CDTF">2021-04-20T14:01:53Z</dcterms:modified>
</cp:coreProperties>
</file>