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77" r:id="rId4"/>
    <p:sldMasterId id="2147483658" r:id="rId5"/>
  </p:sldMasterIdLst>
  <p:notesMasterIdLst>
    <p:notesMasterId r:id="rId23"/>
  </p:notesMasterIdLst>
  <p:sldIdLst>
    <p:sldId id="2145707108" r:id="rId6"/>
    <p:sldId id="2145707125" r:id="rId7"/>
    <p:sldId id="2145707116" r:id="rId8"/>
    <p:sldId id="2145707124" r:id="rId9"/>
    <p:sldId id="2145707123" r:id="rId10"/>
    <p:sldId id="2145707126" r:id="rId11"/>
    <p:sldId id="2145707127" r:id="rId12"/>
    <p:sldId id="2145707128" r:id="rId13"/>
    <p:sldId id="2145707140" r:id="rId14"/>
    <p:sldId id="2145707137" r:id="rId15"/>
    <p:sldId id="2145707134" r:id="rId16"/>
    <p:sldId id="2145707138" r:id="rId17"/>
    <p:sldId id="2145707132" r:id="rId18"/>
    <p:sldId id="2145707135" r:id="rId19"/>
    <p:sldId id="2145707139" r:id="rId20"/>
    <p:sldId id="2145707119" r:id="rId21"/>
    <p:sldId id="21457071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SWISC Presentation" id="{4745DE20-F3A3-4DC1-A3B1-8703ADBE8392}">
          <p14:sldIdLst>
            <p14:sldId id="2145707108"/>
            <p14:sldId id="2145707125"/>
            <p14:sldId id="2145707116"/>
            <p14:sldId id="2145707124"/>
            <p14:sldId id="2145707123"/>
            <p14:sldId id="2145707126"/>
            <p14:sldId id="2145707127"/>
            <p14:sldId id="2145707128"/>
            <p14:sldId id="2145707140"/>
            <p14:sldId id="2145707137"/>
            <p14:sldId id="2145707134"/>
            <p14:sldId id="2145707138"/>
            <p14:sldId id="2145707132"/>
            <p14:sldId id="2145707135"/>
            <p14:sldId id="2145707139"/>
            <p14:sldId id="2145707119"/>
            <p14:sldId id="21457071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BBC1F75-A4A8-55A0-0457-FCBDA60167CF}" name="Simpson, Aisha (MCCSS)" initials="a/s" userId="Simpson, Aisha (MCCSS)" providerId="None"/>
  <p188:author id="{A5B1B4B0-4911-6816-FBED-E24E141D0F1F}" name="Becke, Jonathan (MCCSS)" initials="B(" userId="S::jonathan.becke@ontario.ca::96e6b729-711e-4c7d-9a6c-0a19eadb8a0b" providerId="AD"/>
  <p188:author id="{A403E6CE-9782-0AD6-11AD-FD87C268897E}" name="Hassan, Kashfia (MCCSS)" initials="HK(" userId="S::Kashfia.Hassan@ontario.ca::5de48f66-a07d-4396-8316-0fad2418eb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Kuepfer, Christine (MCCSS)" initials="KC(" lastIdx="9" clrIdx="28">
    <p:extLst>
      <p:ext uri="{19B8F6BF-5375-455C-9EA6-DF929625EA0E}">
        <p15:presenceInfo xmlns:p15="http://schemas.microsoft.com/office/powerpoint/2012/main" userId="S::Christine.Kuepfer@ontario.ca::6d0c5415-8400-44ba-a37b-e9345ade7b08" providerId="AD"/>
      </p:ext>
    </p:extLst>
  </p:cmAuthor>
  <p:cmAuthor id="30" name="Jody Hendry" initials="JH" lastIdx="22" clrIdx="29">
    <p:extLst>
      <p:ext uri="{19B8F6BF-5375-455C-9EA6-DF929625EA0E}">
        <p15:presenceInfo xmlns:p15="http://schemas.microsoft.com/office/powerpoint/2012/main" userId="S::Jody.Hendry@ontario.ca::7c88fccb-cfa7-4ba8-a7dd-771301b39bf8" providerId="AD"/>
      </p:ext>
    </p:extLst>
  </p:cmAuthor>
  <p:cmAuthor id="31" name="McIntosh, Carolyn (MCCSS)" initials="MC(" lastIdx="1" clrIdx="30">
    <p:extLst>
      <p:ext uri="{19B8F6BF-5375-455C-9EA6-DF929625EA0E}">
        <p15:presenceInfo xmlns:p15="http://schemas.microsoft.com/office/powerpoint/2012/main" userId="S::Carolyn.McIntosh@ontario.ca::4aad7ec1-f39e-47e5-a07a-8c544fb7cfe7" providerId="AD"/>
      </p:ext>
    </p:extLst>
  </p:cmAuthor>
  <p:cmAuthor id="32" name="Lomboy, Marcus R. (MCCSS)" initials="L(" lastIdx="4" clrIdx="31">
    <p:extLst>
      <p:ext uri="{19B8F6BF-5375-455C-9EA6-DF929625EA0E}">
        <p15:presenceInfo xmlns:p15="http://schemas.microsoft.com/office/powerpoint/2012/main" userId="S::marcus.r.lomboy@ontario.ca::0ed32e07-9716-417d-a0b1-34bac5982017" providerId="AD"/>
      </p:ext>
    </p:extLst>
  </p:cmAuthor>
  <p:cmAuthor id="33" name="Canzius Moura, Dianne (MCCSS)" initials="C(" lastIdx="5" clrIdx="32">
    <p:extLst>
      <p:ext uri="{19B8F6BF-5375-455C-9EA6-DF929625EA0E}">
        <p15:presenceInfo xmlns:p15="http://schemas.microsoft.com/office/powerpoint/2012/main" userId="S::dianne.canziusmoura@ontario.ca::e84c0cfb-604d-420d-be63-6d596013a389" providerId="AD"/>
      </p:ext>
    </p:extLst>
  </p:cmAuthor>
  <p:cmAuthor id="34" name="Battiston, Felicetta (MCCSS)" initials="BF(" lastIdx="5" clrIdx="33">
    <p:extLst>
      <p:ext uri="{19B8F6BF-5375-455C-9EA6-DF929625EA0E}">
        <p15:presenceInfo xmlns:p15="http://schemas.microsoft.com/office/powerpoint/2012/main" userId="S::Felicetta.Battiston@ontario.ca::f290418b-9146-41ce-9f7f-059fa5b99337" providerId="AD"/>
      </p:ext>
    </p:extLst>
  </p:cmAuthor>
  <p:cmAuthor id="35" name="Daneal, Kayla (MCCSS)" initials="DK(" lastIdx="7" clrIdx="34">
    <p:extLst>
      <p:ext uri="{19B8F6BF-5375-455C-9EA6-DF929625EA0E}">
        <p15:presenceInfo xmlns:p15="http://schemas.microsoft.com/office/powerpoint/2012/main" userId="S::Kayla.Daneal@ontario.ca::8ed709ec-8e3d-4ee1-81dc-4bb64d78f938" providerId="AD"/>
      </p:ext>
    </p:extLst>
  </p:cmAuthor>
  <p:cmAuthor id="14" name="Author" initials="A" lastIdx="476" clrIdx="13"/>
  <p:cmAuthor id="15" name="Kolodziej, Katherine (MCCSS)" initials="KK(" lastIdx="21" clrIdx="14">
    <p:extLst>
      <p:ext uri="{19B8F6BF-5375-455C-9EA6-DF929625EA0E}">
        <p15:presenceInfo xmlns:p15="http://schemas.microsoft.com/office/powerpoint/2012/main" userId="S::Katherine.Kolodziej@ontario.ca::fec0ff1a-a1a7-4c73-834f-85ddc9c8521c" providerId="AD"/>
      </p:ext>
    </p:extLst>
  </p:cmAuthor>
  <p:cmAuthor id="16" name="Simpson, Aisha (MCCSS)" initials="S(" lastIdx="4" clrIdx="15">
    <p:extLst>
      <p:ext uri="{19B8F6BF-5375-455C-9EA6-DF929625EA0E}">
        <p15:presenceInfo xmlns:p15="http://schemas.microsoft.com/office/powerpoint/2012/main" userId="S::aisha.simpson@ontario.ca::e9b31079-6270-412d-a98b-a8e8e7e1e5a9" providerId="AD"/>
      </p:ext>
    </p:extLst>
  </p:cmAuthor>
  <p:cmAuthor id="17" name="Simpson, Aisha (MCCSS)" initials="a/s" lastIdx="19" clrIdx="16">
    <p:extLst>
      <p:ext uri="{19B8F6BF-5375-455C-9EA6-DF929625EA0E}">
        <p15:presenceInfo xmlns:p15="http://schemas.microsoft.com/office/powerpoint/2012/main" userId="Simpson, Aisha (MCCSS)" providerId="None"/>
      </p:ext>
    </p:extLst>
  </p:cmAuthor>
  <p:cmAuthor id="18" name="Hong, Tricia (MCCSS)" initials="H(" lastIdx="19" clrIdx="17">
    <p:extLst>
      <p:ext uri="{19B8F6BF-5375-455C-9EA6-DF929625EA0E}">
        <p15:presenceInfo xmlns:p15="http://schemas.microsoft.com/office/powerpoint/2012/main" userId="S::tricia.hong@ontario.ca::65a3ff12-842c-49b1-b4bb-2160f23ca7cf" providerId="AD"/>
      </p:ext>
    </p:extLst>
  </p:cmAuthor>
  <p:cmAuthor id="19" name="Ivsich, Laurie (MCCSS)" initials="I(" lastIdx="1" clrIdx="18">
    <p:extLst>
      <p:ext uri="{19B8F6BF-5375-455C-9EA6-DF929625EA0E}">
        <p15:presenceInfo xmlns:p15="http://schemas.microsoft.com/office/powerpoint/2012/main" userId="S::laurie.ivsich@ontario.ca::359b67cf-5a60-4c9a-94a2-5e61baffebdd" providerId="AD"/>
      </p:ext>
    </p:extLst>
  </p:cmAuthor>
  <p:cmAuthor id="20" name="Sridhar, Amitha N. (MCCSS)" initials="S(" lastIdx="1" clrIdx="19">
    <p:extLst>
      <p:ext uri="{19B8F6BF-5375-455C-9EA6-DF929625EA0E}">
        <p15:presenceInfo xmlns:p15="http://schemas.microsoft.com/office/powerpoint/2012/main" userId="S::amitha.sridhar@ontario.ca::e8935896-fa6f-4ff6-8ca4-5c8220540ee0" providerId="AD"/>
      </p:ext>
    </p:extLst>
  </p:cmAuthor>
  <p:cmAuthor id="21" name="Clarke, Laura (MCCSS)" initials="C(" lastIdx="1" clrIdx="20">
    <p:extLst>
      <p:ext uri="{19B8F6BF-5375-455C-9EA6-DF929625EA0E}">
        <p15:presenceInfo xmlns:p15="http://schemas.microsoft.com/office/powerpoint/2012/main" userId="S::laura.clarke2@ontario.ca::f487d0be-7359-447a-b724-d9126d8cbb58" providerId="AD"/>
      </p:ext>
    </p:extLst>
  </p:cmAuthor>
  <p:cmAuthor id="22" name="Beekenkamp, Sara (MCCSS)" initials="BS(" lastIdx="1" clrIdx="21">
    <p:extLst>
      <p:ext uri="{19B8F6BF-5375-455C-9EA6-DF929625EA0E}">
        <p15:presenceInfo xmlns:p15="http://schemas.microsoft.com/office/powerpoint/2012/main" userId="S::Sara.Beekenkamp@ontario.ca::fbe65696-fdbe-4928-a5b4-3551a08fca45" providerId="AD"/>
      </p:ext>
    </p:extLst>
  </p:cmAuthor>
  <p:cmAuthor id="23" name="Mosu, Daniella (MCCSS)" initials="MD(" lastIdx="5" clrIdx="22">
    <p:extLst>
      <p:ext uri="{19B8F6BF-5375-455C-9EA6-DF929625EA0E}">
        <p15:presenceInfo xmlns:p15="http://schemas.microsoft.com/office/powerpoint/2012/main" userId="S::Daniella.Mosu2@ontario.ca::7c3c10c6-2056-4f29-aea0-54bef912446e" providerId="AD"/>
      </p:ext>
    </p:extLst>
  </p:cmAuthor>
  <p:cmAuthor id="24" name="Laura Summers" initials="LS" lastIdx="6" clrIdx="23">
    <p:extLst>
      <p:ext uri="{19B8F6BF-5375-455C-9EA6-DF929625EA0E}">
        <p15:presenceInfo xmlns:p15="http://schemas.microsoft.com/office/powerpoint/2012/main" userId="S::Laura.Summers@ontario.ca::936082b5-a2bd-4476-a7a3-6f07c1df31b3" providerId="AD"/>
      </p:ext>
    </p:extLst>
  </p:cmAuthor>
  <p:cmAuthor id="25" name="Syed, Ahad (MCCSS)" initials="SA(" lastIdx="10" clrIdx="24">
    <p:extLst>
      <p:ext uri="{19B8F6BF-5375-455C-9EA6-DF929625EA0E}">
        <p15:presenceInfo xmlns:p15="http://schemas.microsoft.com/office/powerpoint/2012/main" userId="S::Ahad.Syed@ontario.ca::2bf29c8e-6a27-4bd7-8cbf-56d69f27d0ed" providerId="AD"/>
      </p:ext>
    </p:extLst>
  </p:cmAuthor>
  <p:cmAuthor id="26" name="Boyd, Ryan (CAB)" initials="BR(" lastIdx="45" clrIdx="25">
    <p:extLst>
      <p:ext uri="{19B8F6BF-5375-455C-9EA6-DF929625EA0E}">
        <p15:presenceInfo xmlns:p15="http://schemas.microsoft.com/office/powerpoint/2012/main" userId="S::Ryan.Boyd@ontario.ca::6a665f2c-44a4-4185-8d21-d15edf2bdb90" providerId="AD"/>
      </p:ext>
    </p:extLst>
  </p:cmAuthor>
  <p:cmAuthor id="27" name="Taylor, Cliona (MCCSS)" initials="TC(" lastIdx="18" clrIdx="26">
    <p:extLst>
      <p:ext uri="{19B8F6BF-5375-455C-9EA6-DF929625EA0E}">
        <p15:presenceInfo xmlns:p15="http://schemas.microsoft.com/office/powerpoint/2012/main" userId="S::Cliona.Taylor@ontario.ca::80e4dce7-a74f-433e-8cc1-47a79768d7a1" providerId="AD"/>
      </p:ext>
    </p:extLst>
  </p:cmAuthor>
  <p:cmAuthor id="28" name="Sheard, Erin (MCCSS)" initials="SE(" lastIdx="27" clrIdx="27">
    <p:extLst>
      <p:ext uri="{19B8F6BF-5375-455C-9EA6-DF929625EA0E}">
        <p15:presenceInfo xmlns:p15="http://schemas.microsoft.com/office/powerpoint/2012/main" userId="S::Erin.Sheard@ontario.ca::8d319bcb-5bf7-4cff-a8be-db457f30b7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BD1"/>
    <a:srgbClr val="FFFFD9"/>
    <a:srgbClr val="FFFFB3"/>
    <a:srgbClr val="FFFF99"/>
    <a:srgbClr val="BEE26D"/>
    <a:srgbClr val="B5E3FD"/>
    <a:srgbClr val="009999"/>
    <a:srgbClr val="231F20"/>
    <a:srgbClr val="00B2E3"/>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7156E-9659-4464-BD7D-E7116EBF0416}" v="1" dt="2023-03-29T19:00:33.404"/>
    <p1510:client id="{62A682E5-FE72-F2D7-C2B3-59895493770B}" v="3" dt="2023-03-30T15:41:41.165"/>
    <p1510:client id="{CA2242CA-E293-3958-DA96-3188446C63EB}" v="5" dt="2023-04-02T15:51:54.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1404" autoAdjust="0"/>
  </p:normalViewPr>
  <p:slideViewPr>
    <p:cSldViewPr snapToGrid="0">
      <p:cViewPr varScale="1">
        <p:scale>
          <a:sx n="63" d="100"/>
          <a:sy n="63" d="100"/>
        </p:scale>
        <p:origin x="804"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B4B1F-E63E-447C-88DF-E0707AF12626}" type="datetimeFigureOut">
              <a:rPr lang="en-CA" smtClean="0"/>
              <a:t>2023-04-05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34EE2-F95A-4CCD-B364-DF2C53648539}" type="slidenum">
              <a:rPr lang="en-CA" smtClean="0"/>
              <a:t>‹#›</a:t>
            </a:fld>
            <a:endParaRPr lang="en-CA"/>
          </a:p>
        </p:txBody>
      </p:sp>
    </p:spTree>
    <p:extLst>
      <p:ext uri="{BB962C8B-B14F-4D97-AF65-F5344CB8AC3E}">
        <p14:creationId xmlns:p14="http://schemas.microsoft.com/office/powerpoint/2010/main" val="19136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Elizabeth Welcome </a:t>
            </a:r>
          </a:p>
          <a:p>
            <a:r>
              <a:rPr lang="en-US" dirty="0"/>
              <a:t>Welcome everyone to our 3rd Core Competency Café where we will be focused on the implementation of core competencies. </a:t>
            </a:r>
          </a:p>
          <a:p>
            <a:r>
              <a:rPr lang="en-US" dirty="0"/>
              <a:t>As you know this is one in a series of cafes to support you in your journey to incorporate the modernized core competencies in your organizations. </a:t>
            </a:r>
            <a:endParaRPr lang="en-CA" dirty="0"/>
          </a:p>
          <a:p>
            <a:endParaRPr lang="en-CA" b="1" dirty="0">
              <a:cs typeface="Calibri"/>
            </a:endParaRPr>
          </a:p>
        </p:txBody>
      </p:sp>
      <p:sp>
        <p:nvSpPr>
          <p:cNvPr id="4" name="Slide Number Placeholder 3"/>
          <p:cNvSpPr>
            <a:spLocks noGrp="1"/>
          </p:cNvSpPr>
          <p:nvPr>
            <p:ph type="sldNum" sz="quarter" idx="5"/>
          </p:nvPr>
        </p:nvSpPr>
        <p:spPr/>
        <p:txBody>
          <a:bodyPr/>
          <a:lstStyle/>
          <a:p>
            <a:fld id="{ECF74B38-B548-4B68-B1F8-1F5EEAB16474}" type="slidenum">
              <a:rPr lang="en-CA" smtClean="0"/>
              <a:t>1</a:t>
            </a:fld>
            <a:endParaRPr lang="en-CA"/>
          </a:p>
        </p:txBody>
      </p:sp>
    </p:spTree>
    <p:extLst>
      <p:ext uri="{BB962C8B-B14F-4D97-AF65-F5344CB8AC3E}">
        <p14:creationId xmlns:p14="http://schemas.microsoft.com/office/powerpoint/2010/main" val="126639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dirty="0"/>
            </a:br>
            <a:r>
              <a:rPr lang="en-CA" dirty="0"/>
              <a:t>Brenda</a:t>
            </a:r>
          </a:p>
          <a:p>
            <a:r>
              <a:rPr lang="en-CA" dirty="0"/>
              <a:t>How are you feeling?</a:t>
            </a:r>
            <a:br>
              <a:rPr lang="en-CA" dirty="0"/>
            </a:br>
            <a:endParaRPr lang="en-CA" dirty="0"/>
          </a:p>
        </p:txBody>
      </p:sp>
      <p:sp>
        <p:nvSpPr>
          <p:cNvPr id="4" name="Slide Number Placeholder 3"/>
          <p:cNvSpPr>
            <a:spLocks noGrp="1"/>
          </p:cNvSpPr>
          <p:nvPr>
            <p:ph type="sldNum" sz="quarter" idx="5"/>
          </p:nvPr>
        </p:nvSpPr>
        <p:spPr/>
        <p:txBody>
          <a:bodyPr/>
          <a:lstStyle/>
          <a:p>
            <a:fld id="{ECF74B38-B548-4B68-B1F8-1F5EEAB16474}" type="slidenum">
              <a:rPr lang="en-CA" smtClean="0"/>
              <a:t>10</a:t>
            </a:fld>
            <a:endParaRPr lang="en-CA"/>
          </a:p>
        </p:txBody>
      </p:sp>
    </p:spTree>
    <p:extLst>
      <p:ext uri="{BB962C8B-B14F-4D97-AF65-F5344CB8AC3E}">
        <p14:creationId xmlns:p14="http://schemas.microsoft.com/office/powerpoint/2010/main" val="996655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Natasha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Formalize a communication strategy to keep everyone up to date about Core Competency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Develop a feedback mechanism and consider how success should be monitored and evaluated in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latin typeface="Calibri" panose="020F0502020204030204" pitchFamily="34" charset="0"/>
              </a:rPr>
              <a:t>CC incorporated throughout the recruitment process - from job postings to the interview</a:t>
            </a:r>
          </a:p>
          <a:p>
            <a:endParaRPr lang="en-US" dirty="0"/>
          </a:p>
        </p:txBody>
      </p:sp>
      <p:sp>
        <p:nvSpPr>
          <p:cNvPr id="4" name="Slide Number Placeholder 3"/>
          <p:cNvSpPr>
            <a:spLocks noGrp="1"/>
          </p:cNvSpPr>
          <p:nvPr>
            <p:ph type="sldNum" sz="quarter" idx="5"/>
          </p:nvPr>
        </p:nvSpPr>
        <p:spPr/>
        <p:txBody>
          <a:bodyPr/>
          <a:lstStyle/>
          <a:p>
            <a:fld id="{28F34EE2-F95A-4CCD-B364-DF2C53648539}" type="slidenum">
              <a:rPr lang="en-CA" smtClean="0"/>
              <a:t>11</a:t>
            </a:fld>
            <a:endParaRPr lang="en-CA"/>
          </a:p>
        </p:txBody>
      </p:sp>
    </p:spTree>
    <p:extLst>
      <p:ext uri="{BB962C8B-B14F-4D97-AF65-F5344CB8AC3E}">
        <p14:creationId xmlns:p14="http://schemas.microsoft.com/office/powerpoint/2010/main" val="38425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a:t>
            </a:r>
          </a:p>
        </p:txBody>
      </p:sp>
      <p:sp>
        <p:nvSpPr>
          <p:cNvPr id="4" name="Slide Number Placeholder 3"/>
          <p:cNvSpPr>
            <a:spLocks noGrp="1"/>
          </p:cNvSpPr>
          <p:nvPr>
            <p:ph type="sldNum" sz="quarter" idx="5"/>
          </p:nvPr>
        </p:nvSpPr>
        <p:spPr/>
        <p:txBody>
          <a:bodyPr/>
          <a:lstStyle/>
          <a:p>
            <a:fld id="{28F34EE2-F95A-4CCD-B364-DF2C53648539}" type="slidenum">
              <a:rPr lang="en-CA" smtClean="0"/>
              <a:t>12</a:t>
            </a:fld>
            <a:endParaRPr lang="en-CA"/>
          </a:p>
        </p:txBody>
      </p:sp>
    </p:spTree>
    <p:extLst>
      <p:ext uri="{BB962C8B-B14F-4D97-AF65-F5344CB8AC3E}">
        <p14:creationId xmlns:p14="http://schemas.microsoft.com/office/powerpoint/2010/main" val="2911924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a:t>
            </a:r>
          </a:p>
        </p:txBody>
      </p:sp>
      <p:sp>
        <p:nvSpPr>
          <p:cNvPr id="4" name="Slide Number Placeholder 3"/>
          <p:cNvSpPr>
            <a:spLocks noGrp="1"/>
          </p:cNvSpPr>
          <p:nvPr>
            <p:ph type="sldNum" sz="quarter" idx="5"/>
          </p:nvPr>
        </p:nvSpPr>
        <p:spPr/>
        <p:txBody>
          <a:bodyPr/>
          <a:lstStyle/>
          <a:p>
            <a:fld id="{28F34EE2-F95A-4CCD-B364-DF2C53648539}" type="slidenum">
              <a:rPr lang="en-CA" smtClean="0"/>
              <a:t>13</a:t>
            </a:fld>
            <a:endParaRPr lang="en-CA"/>
          </a:p>
        </p:txBody>
      </p:sp>
    </p:spTree>
    <p:extLst>
      <p:ext uri="{BB962C8B-B14F-4D97-AF65-F5344CB8AC3E}">
        <p14:creationId xmlns:p14="http://schemas.microsoft.com/office/powerpoint/2010/main" val="147651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a:t>
            </a:r>
          </a:p>
        </p:txBody>
      </p:sp>
      <p:sp>
        <p:nvSpPr>
          <p:cNvPr id="4" name="Slide Number Placeholder 3"/>
          <p:cNvSpPr>
            <a:spLocks noGrp="1"/>
          </p:cNvSpPr>
          <p:nvPr>
            <p:ph type="sldNum" sz="quarter" idx="5"/>
          </p:nvPr>
        </p:nvSpPr>
        <p:spPr/>
        <p:txBody>
          <a:bodyPr/>
          <a:lstStyle/>
          <a:p>
            <a:fld id="{28F34EE2-F95A-4CCD-B364-DF2C53648539}" type="slidenum">
              <a:rPr lang="en-CA" smtClean="0"/>
              <a:t>14</a:t>
            </a:fld>
            <a:endParaRPr lang="en-CA"/>
          </a:p>
        </p:txBody>
      </p:sp>
    </p:spTree>
    <p:extLst>
      <p:ext uri="{BB962C8B-B14F-4D97-AF65-F5344CB8AC3E}">
        <p14:creationId xmlns:p14="http://schemas.microsoft.com/office/powerpoint/2010/main" val="404253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Natasha</a:t>
            </a:r>
            <a:br>
              <a:rPr lang="en-CA" dirty="0"/>
            </a:br>
            <a:r>
              <a:rPr lang="en-CA" dirty="0"/>
              <a:t>Topics for next Café </a:t>
            </a:r>
            <a:br>
              <a:rPr lang="en-CA" dirty="0"/>
            </a:br>
            <a:r>
              <a:rPr lang="en-CA" dirty="0"/>
              <a:t>May 3</a:t>
            </a:r>
            <a:r>
              <a:rPr lang="en-CA" baseline="30000" dirty="0"/>
              <a:t>rd</a:t>
            </a:r>
            <a:r>
              <a:rPr lang="en-CA" dirty="0"/>
              <a:t> topics:</a:t>
            </a:r>
          </a:p>
          <a:p>
            <a:endParaRPr lang="en-CA" dirty="0"/>
          </a:p>
          <a:p>
            <a:r>
              <a:rPr lang="en-CA" dirty="0"/>
              <a:t>What topic would you like at our next café on may 3</a:t>
            </a:r>
            <a:r>
              <a:rPr lang="en-CA" baseline="30000" dirty="0"/>
              <a:t>rd</a:t>
            </a:r>
            <a:r>
              <a:rPr lang="en-CA" dirty="0"/>
              <a:t>? </a:t>
            </a:r>
          </a:p>
          <a:p>
            <a:pPr marL="228600" indent="-228600">
              <a:buAutoNum type="arabicPeriod"/>
            </a:pPr>
            <a:r>
              <a:rPr lang="en-CA" dirty="0"/>
              <a:t>Behavioural Based Interviewing</a:t>
            </a:r>
          </a:p>
          <a:p>
            <a:pPr marL="228600" indent="-228600">
              <a:buAutoNum type="arabicPeriod"/>
            </a:pPr>
            <a:r>
              <a:rPr lang="en-CA" dirty="0"/>
              <a:t>Self Assessments</a:t>
            </a:r>
          </a:p>
          <a:p>
            <a:pPr marL="228600" indent="-228600">
              <a:buAutoNum type="arabicPeriod"/>
            </a:pPr>
            <a:r>
              <a:rPr lang="en-CA" dirty="0"/>
              <a:t>Coaching</a:t>
            </a:r>
          </a:p>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ECF74B38-B548-4B68-B1F8-1F5EEAB16474}" type="slidenum">
              <a:rPr lang="en-CA" smtClean="0"/>
              <a:t>15</a:t>
            </a:fld>
            <a:endParaRPr lang="en-CA"/>
          </a:p>
        </p:txBody>
      </p:sp>
    </p:spTree>
    <p:extLst>
      <p:ext uri="{BB962C8B-B14F-4D97-AF65-F5344CB8AC3E}">
        <p14:creationId xmlns:p14="http://schemas.microsoft.com/office/powerpoint/2010/main" val="281662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Café  May 3, 2023</a:t>
            </a:r>
          </a:p>
          <a:p>
            <a:endParaRPr lang="en-CA" dirty="0"/>
          </a:p>
          <a:p>
            <a:r>
              <a:rPr lang="en-CA" dirty="0"/>
              <a:t>Anyone can answer questions</a:t>
            </a:r>
            <a:br>
              <a:rPr lang="en-CA" dirty="0"/>
            </a:br>
            <a:br>
              <a:rPr lang="en-CA" dirty="0"/>
            </a:br>
            <a:endParaRPr lang="en-CA" dirty="0"/>
          </a:p>
        </p:txBody>
      </p:sp>
      <p:sp>
        <p:nvSpPr>
          <p:cNvPr id="4" name="Slide Number Placeholder 3"/>
          <p:cNvSpPr>
            <a:spLocks noGrp="1"/>
          </p:cNvSpPr>
          <p:nvPr>
            <p:ph type="sldNum" sz="quarter" idx="5"/>
          </p:nvPr>
        </p:nvSpPr>
        <p:spPr/>
        <p:txBody>
          <a:bodyPr/>
          <a:lstStyle/>
          <a:p>
            <a:fld id="{ECF74B38-B548-4B68-B1F8-1F5EEAB16474}" type="slidenum">
              <a:rPr lang="en-CA" smtClean="0"/>
              <a:t>16</a:t>
            </a:fld>
            <a:endParaRPr lang="en-CA"/>
          </a:p>
        </p:txBody>
      </p:sp>
    </p:spTree>
    <p:extLst>
      <p:ext uri="{BB962C8B-B14F-4D97-AF65-F5344CB8AC3E}">
        <p14:creationId xmlns:p14="http://schemas.microsoft.com/office/powerpoint/2010/main" val="274983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ECF74B38-B548-4B68-B1F8-1F5EEAB16474}" type="slidenum">
              <a:rPr lang="en-CA" smtClean="0"/>
              <a:t>17</a:t>
            </a:fld>
            <a:endParaRPr lang="en-CA"/>
          </a:p>
        </p:txBody>
      </p:sp>
    </p:spTree>
    <p:extLst>
      <p:ext uri="{BB962C8B-B14F-4D97-AF65-F5344CB8AC3E}">
        <p14:creationId xmlns:p14="http://schemas.microsoft.com/office/powerpoint/2010/main" val="233877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a:p>
            <a:r>
              <a:rPr lang="en-US" dirty="0">
                <a:cs typeface="Calibri"/>
              </a:rPr>
              <a:t>Over the next hour we will cover Selling the Why, who to involve , prepare for Implementation of Core Competencies, the Implementation and some tips and resources.</a:t>
            </a:r>
          </a:p>
        </p:txBody>
      </p:sp>
      <p:sp>
        <p:nvSpPr>
          <p:cNvPr id="4" name="Slide Number Placeholder 3"/>
          <p:cNvSpPr>
            <a:spLocks noGrp="1"/>
          </p:cNvSpPr>
          <p:nvPr>
            <p:ph type="sldNum" sz="quarter" idx="5"/>
          </p:nvPr>
        </p:nvSpPr>
        <p:spPr/>
        <p:txBody>
          <a:bodyPr/>
          <a:lstStyle/>
          <a:p>
            <a:fld id="{28F34EE2-F95A-4CCD-B364-DF2C53648539}" type="slidenum">
              <a:rPr lang="en-CA" smtClean="0"/>
              <a:t>2</a:t>
            </a:fld>
            <a:endParaRPr lang="en-CA"/>
          </a:p>
        </p:txBody>
      </p:sp>
    </p:spTree>
    <p:extLst>
      <p:ext uri="{BB962C8B-B14F-4D97-AF65-F5344CB8AC3E}">
        <p14:creationId xmlns:p14="http://schemas.microsoft.com/office/powerpoint/2010/main" val="202356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Elizabeth</a:t>
            </a:r>
            <a:br>
              <a:rPr lang="en-CA" dirty="0">
                <a:cs typeface="+mn-lt"/>
              </a:rPr>
            </a:br>
            <a:r>
              <a:rPr lang="en-CA" dirty="0">
                <a:cs typeface="Calibri"/>
              </a:rPr>
              <a:t>To get us started we will start with a poll to get a sense where everyone is at in your implementation journey.</a:t>
            </a:r>
            <a:endParaRPr lang="en-US" dirty="0"/>
          </a:p>
          <a:p>
            <a:br>
              <a:rPr lang="en-CA" dirty="0">
                <a:cs typeface="+mn-lt"/>
              </a:rPr>
            </a:br>
            <a:r>
              <a:rPr lang="en-CA" dirty="0"/>
              <a:t>Poll one  -  Tell us where you at in core competencies implementation journey?</a:t>
            </a:r>
            <a:endParaRPr lang="en-CA" dirty="0">
              <a:cs typeface="Calibri"/>
            </a:endParaRPr>
          </a:p>
          <a:p>
            <a:endParaRPr lang="en-CA" dirty="0"/>
          </a:p>
          <a:p>
            <a:pPr marL="171450" indent="-171450">
              <a:buFont typeface="Arial" panose="020B0604020202020204" pitchFamily="34" charset="0"/>
              <a:buChar char="•"/>
            </a:pPr>
            <a:r>
              <a:rPr lang="en-CA" dirty="0"/>
              <a:t>Brand new</a:t>
            </a:r>
          </a:p>
          <a:p>
            <a:pPr marL="171450" indent="-171450">
              <a:buFont typeface="Arial" panose="020B0604020202020204" pitchFamily="34" charset="0"/>
              <a:buChar char="•"/>
            </a:pPr>
            <a:r>
              <a:rPr lang="en-CA" dirty="0"/>
              <a:t>Thinking about it</a:t>
            </a:r>
          </a:p>
          <a:p>
            <a:pPr marL="171450" indent="-171450">
              <a:buFont typeface="Arial" panose="020B0604020202020204" pitchFamily="34" charset="0"/>
              <a:buChar char="•"/>
            </a:pPr>
            <a:r>
              <a:rPr lang="en-CA" dirty="0"/>
              <a:t>Not thinking at all </a:t>
            </a:r>
          </a:p>
          <a:p>
            <a:endParaRPr lang="en-CA" dirty="0"/>
          </a:p>
          <a:p>
            <a:endParaRPr lang="en-CA" dirty="0"/>
          </a:p>
          <a:p>
            <a:endParaRPr lang="en-CA" dirty="0"/>
          </a:p>
          <a:p>
            <a:r>
              <a:rPr lang="en-CA" dirty="0"/>
              <a:t>status of implementation in your agency</a:t>
            </a:r>
          </a:p>
        </p:txBody>
      </p:sp>
      <p:sp>
        <p:nvSpPr>
          <p:cNvPr id="4" name="Slide Number Placeholder 3"/>
          <p:cNvSpPr>
            <a:spLocks noGrp="1"/>
          </p:cNvSpPr>
          <p:nvPr>
            <p:ph type="sldNum" sz="quarter" idx="5"/>
          </p:nvPr>
        </p:nvSpPr>
        <p:spPr/>
        <p:txBody>
          <a:bodyPr/>
          <a:lstStyle/>
          <a:p>
            <a:fld id="{ECF74B38-B548-4B68-B1F8-1F5EEAB16474}" type="slidenum">
              <a:rPr lang="en-CA" smtClean="0"/>
              <a:t>3</a:t>
            </a:fld>
            <a:endParaRPr lang="en-CA"/>
          </a:p>
        </p:txBody>
      </p:sp>
    </p:spTree>
    <p:extLst>
      <p:ext uri="{BB962C8B-B14F-4D97-AF65-F5344CB8AC3E}">
        <p14:creationId xmlns:p14="http://schemas.microsoft.com/office/powerpoint/2010/main" val="124727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Elizzabeth</a:t>
            </a:r>
          </a:p>
          <a:p>
            <a:r>
              <a:rPr lang="en-US" dirty="0"/>
              <a:t>Everyone needs to understand the why we are so excited about core competencies and what is in it for them.  If we want people to be engaged to support and champion this work they need to understand this. </a:t>
            </a:r>
            <a:endParaRPr lang="en-US" dirty="0">
              <a:cs typeface="Calibri"/>
            </a:endParaRPr>
          </a:p>
          <a:p>
            <a:endParaRPr lang="en-US" dirty="0">
              <a:cs typeface="Calibri"/>
            </a:endParaRPr>
          </a:p>
          <a:p>
            <a:r>
              <a:rPr lang="en-US" dirty="0">
                <a:cs typeface="Calibri"/>
              </a:rPr>
              <a:t>Core competencies is the foundation for us to  develop a professional and sustainable workforce that have the right competencies to align us with Journey to Belonging. </a:t>
            </a:r>
          </a:p>
          <a:p>
            <a:r>
              <a:rPr lang="en-US" dirty="0">
                <a:cs typeface="Calibri"/>
              </a:rPr>
              <a:t>We need to hire the right people. The ones that are focused on the person.  They can </a:t>
            </a:r>
            <a:r>
              <a:rPr lang="en-CA" dirty="0"/>
              <a:t>amplifying the voices of the person/family and create a space for them to advocate on their own behalf. Employees that can intentionally collaborate and build meaning full  and sustainable relationship with people supported , co-workers, families and community partners.   They demonstrate self-directed growth and development in themselves and others.  Uses person centered approach when providing services, they support informed decision makings and problem solving.  They are resilient and ensures a high level of quality of service no mater what level of stress or pressure is present.  Core Competencies will help you identify that right hire.  They are also the elements that will help us focus on innovation, positive change and growth.</a:t>
            </a:r>
            <a:endParaRPr lang="en-CA" dirty="0">
              <a:cs typeface="Calibri"/>
            </a:endParaRPr>
          </a:p>
          <a:p>
            <a:endParaRPr lang="en-CA" dirty="0"/>
          </a:p>
          <a:p>
            <a:r>
              <a:rPr lang="en-CA" dirty="0"/>
              <a:t> Valuing Equity, Diversity and Inclusion has not only been interwoven  into the language of all the competencies but is a stand alone competency.  The lens of Trauma informed care has also been used to modernize the language. </a:t>
            </a:r>
            <a:endParaRPr lang="en-CA" dirty="0">
              <a:cs typeface="Calibri"/>
            </a:endParaRPr>
          </a:p>
          <a:p>
            <a:endParaRPr lang="en-US" dirty="0"/>
          </a:p>
          <a:p>
            <a:r>
              <a:rPr lang="en-US" dirty="0">
                <a:cs typeface="Calibri"/>
              </a:rPr>
              <a:t>If you consider the growth model this is setting us up to create a workforce of leaders encouraging development in all the competencies no matter what position they hold.  The lateral and lattice growth that will help to sustain our workforce.</a:t>
            </a:r>
          </a:p>
          <a:p>
            <a:endParaRPr lang="en-US" dirty="0">
              <a:cs typeface="Calibri"/>
            </a:endParaRPr>
          </a:p>
          <a:p>
            <a:r>
              <a:rPr lang="en-US" dirty="0">
                <a:cs typeface="Calibri"/>
              </a:rPr>
              <a:t>The Core competency growth model  is a tool to mentor and coach our employees from within.  This will prepare our employees when there are leadership positions available.  This will encourage our employees to see a career in the developmental sector.</a:t>
            </a:r>
            <a:endParaRPr lang="en-US" dirty="0"/>
          </a:p>
          <a:p>
            <a:endParaRPr lang="en-US" dirty="0"/>
          </a:p>
          <a:p>
            <a:r>
              <a:rPr lang="en-US" dirty="0"/>
              <a:t>Core competency weaves the everyday </a:t>
            </a:r>
            <a:r>
              <a:rPr lang="en-US" dirty="0" err="1"/>
              <a:t>behaviours</a:t>
            </a:r>
            <a:r>
              <a:rPr lang="en-US" dirty="0"/>
              <a:t> that need to be demonstrated to provide person centered services.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8F34EE2-F95A-4CCD-B364-DF2C53648539}" type="slidenum">
              <a:rPr lang="en-CA" smtClean="0"/>
              <a:t>4</a:t>
            </a:fld>
            <a:endParaRPr lang="en-CA"/>
          </a:p>
        </p:txBody>
      </p:sp>
    </p:spTree>
    <p:extLst>
      <p:ext uri="{BB962C8B-B14F-4D97-AF65-F5344CB8AC3E}">
        <p14:creationId xmlns:p14="http://schemas.microsoft.com/office/powerpoint/2010/main" val="47435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a:p>
            <a:r>
              <a:rPr lang="en-US" dirty="0"/>
              <a:t>You can not implement CC in isolation you need to be inclusive of everyone </a:t>
            </a:r>
          </a:p>
          <a:p>
            <a:r>
              <a:rPr lang="en-US" dirty="0"/>
              <a:t>You need to communicate/share core competencies with all levels of your leadership so that you can work together to implement the core competencies and build a strong work force. This means from your top to bottom, side to side. Your Executive Director, Directors, front time, administrative support, your union, employee relations committee, your Board,  people supported, stake holders need to have an understanding the benefits of core competencies.</a:t>
            </a:r>
            <a:endParaRPr lang="en-US" dirty="0">
              <a:cs typeface="Calibri"/>
            </a:endParaRPr>
          </a:p>
        </p:txBody>
      </p:sp>
      <p:sp>
        <p:nvSpPr>
          <p:cNvPr id="4" name="Slide Number Placeholder 3"/>
          <p:cNvSpPr>
            <a:spLocks noGrp="1"/>
          </p:cNvSpPr>
          <p:nvPr>
            <p:ph type="sldNum" sz="quarter" idx="5"/>
          </p:nvPr>
        </p:nvSpPr>
        <p:spPr/>
        <p:txBody>
          <a:bodyPr/>
          <a:lstStyle/>
          <a:p>
            <a:fld id="{28F34EE2-F95A-4CCD-B364-DF2C53648539}" type="slidenum">
              <a:rPr lang="en-CA" smtClean="0"/>
              <a:t>5</a:t>
            </a:fld>
            <a:endParaRPr lang="en-CA"/>
          </a:p>
        </p:txBody>
      </p:sp>
    </p:spTree>
    <p:extLst>
      <p:ext uri="{BB962C8B-B14F-4D97-AF65-F5344CB8AC3E}">
        <p14:creationId xmlns:p14="http://schemas.microsoft.com/office/powerpoint/2010/main" val="143880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Brenda – </a:t>
            </a:r>
          </a:p>
          <a:p>
            <a:endParaRPr lang="en-US" dirty="0"/>
          </a:p>
          <a:p>
            <a:r>
              <a:rPr lang="en-CA" dirty="0"/>
              <a:t>Each organization has to decide what to implement, when to do it and how they want to incorporate the Core Competencies into your organization.  You know your culture, your internal structure, policies and procedures the best.  We are going to share a few examples and ideas of things to consider around your implementation.</a:t>
            </a:r>
            <a:endParaRPr lang="en-US" dirty="0">
              <a:cs typeface="Calibri" panose="020F0502020204030204"/>
            </a:endParaRPr>
          </a:p>
          <a:p>
            <a:r>
              <a:rPr lang="en-CA" dirty="0">
                <a:cs typeface="Calibri"/>
              </a:rPr>
              <a:t>First you may want to make sure you have some help, so create a team of champions who can assist in the promotion, lead some of the training etc.  </a:t>
            </a:r>
          </a:p>
          <a:p>
            <a:r>
              <a:rPr lang="en-CA" dirty="0">
                <a:cs typeface="Calibri"/>
              </a:rPr>
              <a:t>Make sure it is co-designed in particular with your union or employee relations committee as this will assist in getting the engagement from all areas of the organization , should include HR as well, in terms of policies, job descriptions and interview process</a:t>
            </a:r>
          </a:p>
          <a:p>
            <a:r>
              <a:rPr lang="en-CA" dirty="0">
                <a:cs typeface="Calibri"/>
              </a:rPr>
              <a:t>With your committee of champions decide who will take on each piece and get your HR team or designate started on the behind the scenes work which I will review more thoroughly in an upcoming slide.</a:t>
            </a:r>
          </a:p>
        </p:txBody>
      </p:sp>
      <p:sp>
        <p:nvSpPr>
          <p:cNvPr id="4" name="Slide Number Placeholder 3"/>
          <p:cNvSpPr>
            <a:spLocks noGrp="1"/>
          </p:cNvSpPr>
          <p:nvPr>
            <p:ph type="sldNum" sz="quarter" idx="5"/>
          </p:nvPr>
        </p:nvSpPr>
        <p:spPr/>
        <p:txBody>
          <a:bodyPr/>
          <a:lstStyle/>
          <a:p>
            <a:fld id="{28F34EE2-F95A-4CCD-B364-DF2C53648539}" type="slidenum">
              <a:rPr lang="en-CA" smtClean="0"/>
              <a:t>6</a:t>
            </a:fld>
            <a:endParaRPr lang="en-CA"/>
          </a:p>
        </p:txBody>
      </p:sp>
    </p:spTree>
    <p:extLst>
      <p:ext uri="{BB962C8B-B14F-4D97-AF65-F5344CB8AC3E}">
        <p14:creationId xmlns:p14="http://schemas.microsoft.com/office/powerpoint/2010/main" val="385864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 – we wanted to share some possible templates that you could use for your organization.  Think about the timeline and ensure that it is reasonable and realistic.  Some things may be quickly achieved and others maybe take longer.</a:t>
            </a:r>
          </a:p>
          <a:p>
            <a:r>
              <a:rPr lang="en-US" dirty="0"/>
              <a:t>Is it going to be a yearly calendar that you will review annual?  What works best for your structure</a:t>
            </a:r>
            <a:endParaRPr lang="en-US" dirty="0">
              <a:cs typeface="Calibri"/>
            </a:endParaRPr>
          </a:p>
          <a:p>
            <a:endParaRPr lang="en-US" dirty="0"/>
          </a:p>
          <a:p>
            <a:r>
              <a:rPr lang="en-US" dirty="0"/>
              <a:t>Realistic time frame </a:t>
            </a:r>
          </a:p>
          <a:p>
            <a:endParaRPr lang="en-US" dirty="0"/>
          </a:p>
        </p:txBody>
      </p:sp>
      <p:sp>
        <p:nvSpPr>
          <p:cNvPr id="4" name="Slide Number Placeholder 3"/>
          <p:cNvSpPr>
            <a:spLocks noGrp="1"/>
          </p:cNvSpPr>
          <p:nvPr>
            <p:ph type="sldNum" sz="quarter" idx="5"/>
          </p:nvPr>
        </p:nvSpPr>
        <p:spPr/>
        <p:txBody>
          <a:bodyPr/>
          <a:lstStyle/>
          <a:p>
            <a:fld id="{28F34EE2-F95A-4CCD-B364-DF2C53648539}" type="slidenum">
              <a:rPr lang="en-CA" smtClean="0"/>
              <a:t>7</a:t>
            </a:fld>
            <a:endParaRPr lang="en-CA"/>
          </a:p>
        </p:txBody>
      </p:sp>
    </p:spTree>
    <p:extLst>
      <p:ext uri="{BB962C8B-B14F-4D97-AF65-F5344CB8AC3E}">
        <p14:creationId xmlns:p14="http://schemas.microsoft.com/office/powerpoint/2010/main" val="294791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a:p>
            <a:r>
              <a:rPr lang="en-US" dirty="0">
                <a:cs typeface="Calibri"/>
              </a:rPr>
              <a:t>This is another example in a word document, sort of like a check box list that can be referred to as you check off all the boxes.  Again, you can create your own list using this as an example or a starting point and this could also be reviewed with the champions on a regular basis.</a:t>
            </a:r>
          </a:p>
          <a:p>
            <a:r>
              <a:rPr lang="en-US" dirty="0">
                <a:cs typeface="Calibri"/>
              </a:rPr>
              <a:t>Throughout the implementation ,it would make sense to review people back to the website and have them watch the videos and review the competencies.  For example, one organization is thinking to add the introduction to competencies video to their on line learning management system and assign it to all employees.  This would be included in their plan with a timeframe.</a:t>
            </a:r>
          </a:p>
        </p:txBody>
      </p:sp>
      <p:sp>
        <p:nvSpPr>
          <p:cNvPr id="4" name="Slide Number Placeholder 3"/>
          <p:cNvSpPr>
            <a:spLocks noGrp="1"/>
          </p:cNvSpPr>
          <p:nvPr>
            <p:ph type="sldNum" sz="quarter" idx="5"/>
          </p:nvPr>
        </p:nvSpPr>
        <p:spPr/>
        <p:txBody>
          <a:bodyPr/>
          <a:lstStyle/>
          <a:p>
            <a:fld id="{28F34EE2-F95A-4CCD-B364-DF2C53648539}" type="slidenum">
              <a:rPr lang="en-CA" smtClean="0"/>
              <a:t>8</a:t>
            </a:fld>
            <a:endParaRPr lang="en-CA"/>
          </a:p>
        </p:txBody>
      </p:sp>
    </p:spTree>
    <p:extLst>
      <p:ext uri="{BB962C8B-B14F-4D97-AF65-F5344CB8AC3E}">
        <p14:creationId xmlns:p14="http://schemas.microsoft.com/office/powerpoint/2010/main" val="169870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 </a:t>
            </a:r>
          </a:p>
          <a:p>
            <a:r>
              <a:rPr lang="en-US" dirty="0">
                <a:cs typeface="Calibri"/>
              </a:rPr>
              <a:t>We have also created an infographic that you can use to work through the stages of implementation:</a:t>
            </a:r>
            <a:endParaRPr lang="en-US" dirty="0"/>
          </a:p>
          <a:p>
            <a:r>
              <a:rPr lang="en-US" b="1" dirty="0">
                <a:cs typeface="Calibri"/>
              </a:rPr>
              <a:t>Preliminary Wor</a:t>
            </a:r>
            <a:r>
              <a:rPr lang="en-US" dirty="0">
                <a:cs typeface="Calibri"/>
              </a:rPr>
              <a:t>k: getting senior leadership on board and/or updating them with the changes to the modernized core competencies</a:t>
            </a:r>
            <a:endParaRPr lang="en-US" dirty="0"/>
          </a:p>
          <a:p>
            <a:r>
              <a:rPr lang="en-US" dirty="0">
                <a:cs typeface="Calibri"/>
              </a:rPr>
              <a:t>Having your management team review the website, watch the intro video and complete the quiz and self assessment, this is where you get your group of champions together, maybe use mentors if you have them, and train this team, I would suggest that this committee meets regularly through the entire implementation process to assess progress and get feedback. At this time you would also want to garner some excitement so maybe sending out posters or flyers to let staff know that is </a:t>
            </a:r>
            <a:r>
              <a:rPr lang="en-US" dirty="0" err="1">
                <a:cs typeface="Calibri"/>
              </a:rPr>
              <a:t>is</a:t>
            </a:r>
            <a:r>
              <a:rPr lang="en-US" dirty="0">
                <a:cs typeface="Calibri"/>
              </a:rPr>
              <a:t> coming and why it is important and also develop a plan for communicating to all stakeholders, this could be through newsletters, town hall meetings, social media and memos.  </a:t>
            </a:r>
            <a:endParaRPr lang="en-US" dirty="0"/>
          </a:p>
          <a:p>
            <a:r>
              <a:rPr lang="en-US" b="1" dirty="0">
                <a:cs typeface="Calibri" panose="020F0502020204030204"/>
              </a:rPr>
              <a:t>Behind the scenes</a:t>
            </a:r>
            <a:r>
              <a:rPr lang="en-US" dirty="0">
                <a:cs typeface="Calibri" panose="020F0502020204030204"/>
              </a:rPr>
              <a:t>: someone should be assigned to look at reviewing policies, job descriptions, job postings  and interview questions to reflect the new core competencies.  This could also mean a </a:t>
            </a:r>
            <a:r>
              <a:rPr lang="en-US" dirty="0" err="1">
                <a:cs typeface="Calibri" panose="020F0502020204030204"/>
              </a:rPr>
              <a:t>reivew</a:t>
            </a:r>
            <a:r>
              <a:rPr lang="en-US" dirty="0">
                <a:cs typeface="Calibri" panose="020F0502020204030204"/>
              </a:rPr>
              <a:t> of your </a:t>
            </a:r>
            <a:r>
              <a:rPr lang="en-US" dirty="0" err="1">
                <a:cs typeface="Calibri" panose="020F0502020204030204"/>
              </a:rPr>
              <a:t>orientaiton</a:t>
            </a:r>
            <a:r>
              <a:rPr lang="en-US" dirty="0">
                <a:cs typeface="Calibri" panose="020F0502020204030204"/>
              </a:rPr>
              <a:t> and onboarding </a:t>
            </a:r>
            <a:r>
              <a:rPr lang="en-US" dirty="0" err="1">
                <a:cs typeface="Calibri" panose="020F0502020204030204"/>
              </a:rPr>
              <a:t>proess</a:t>
            </a:r>
            <a:r>
              <a:rPr lang="en-US" dirty="0">
                <a:cs typeface="Calibri" panose="020F0502020204030204"/>
              </a:rPr>
              <a:t> and evaluations in terms of goals and development.  Can think about creating personal development plans for those who wish to embark on this journey.  I think it is important to realize that not all staff will want to complete a self assessment or participate in a development plan.  this could be individualized and may look different at every organization.  Also in the behind the </a:t>
            </a:r>
            <a:r>
              <a:rPr lang="en-US" dirty="0" err="1">
                <a:cs typeface="Calibri" panose="020F0502020204030204"/>
              </a:rPr>
              <a:t>scense</a:t>
            </a:r>
            <a:r>
              <a:rPr lang="en-US" dirty="0">
                <a:cs typeface="Calibri" panose="020F0502020204030204"/>
              </a:rPr>
              <a:t> phase, you will want to look at creating some educational resources and materials such as games, videos, activities that can be used at staff team meetings and trainings and have Core Competencies added as an agenda item to all team meetings.</a:t>
            </a:r>
          </a:p>
          <a:p>
            <a:r>
              <a:rPr lang="en-US" b="1" dirty="0">
                <a:cs typeface="Calibri" panose="020F0502020204030204"/>
              </a:rPr>
              <a:t>Formal Introduction</a:t>
            </a:r>
            <a:r>
              <a:rPr lang="en-US" dirty="0">
                <a:cs typeface="Calibri"/>
              </a:rPr>
              <a:t>: send out your communications or share at staff team meetings and also share the plan for implementation so they know how this will roll out to the organization.  Have all staff view the website and register for an account, watch the introduction video.  Or this could be done in a formal training session together and do the quiz as a group.  This is when you can start training sessions virtual or in person to learn more specifics about each core comp and practice together. Could be lunch and learns, and to create </a:t>
            </a:r>
            <a:r>
              <a:rPr lang="en-US" dirty="0" err="1">
                <a:cs typeface="Calibri"/>
              </a:rPr>
              <a:t>engagment</a:t>
            </a:r>
            <a:r>
              <a:rPr lang="en-US" dirty="0">
                <a:cs typeface="Calibri"/>
              </a:rPr>
              <a:t> make sure you are recognizing employees for exhibiting </a:t>
            </a:r>
            <a:r>
              <a:rPr lang="en-US" dirty="0" err="1">
                <a:cs typeface="Calibri"/>
              </a:rPr>
              <a:t>behaviours</a:t>
            </a:r>
            <a:r>
              <a:rPr lang="en-US" dirty="0">
                <a:cs typeface="Calibri"/>
              </a:rPr>
              <a:t> reflective of the core competencies.  This is also a good time to train your supervisors, managers, champions etc. In coaching and </a:t>
            </a:r>
            <a:r>
              <a:rPr lang="en-US" dirty="0" err="1">
                <a:cs typeface="Calibri"/>
              </a:rPr>
              <a:t>behaviour</a:t>
            </a:r>
            <a:r>
              <a:rPr lang="en-US" dirty="0">
                <a:cs typeface="Calibri"/>
              </a:rPr>
              <a:t> based interviewing.</a:t>
            </a:r>
          </a:p>
          <a:p>
            <a:r>
              <a:rPr lang="en-US" b="1" dirty="0">
                <a:cs typeface="Calibri"/>
              </a:rPr>
              <a:t>Follow up and commitment: </a:t>
            </a:r>
            <a:r>
              <a:rPr lang="en-US" dirty="0">
                <a:cs typeface="Calibri"/>
              </a:rPr>
              <a:t>ongoing at team meetings, provide the coaching and development support using the </a:t>
            </a:r>
            <a:r>
              <a:rPr lang="en-US" dirty="0" err="1">
                <a:cs typeface="Calibri"/>
              </a:rPr>
              <a:t>developmentatl</a:t>
            </a:r>
            <a:r>
              <a:rPr lang="en-US" dirty="0">
                <a:cs typeface="Calibri"/>
              </a:rPr>
              <a:t> resource guide on the website and continue to use </a:t>
            </a:r>
            <a:r>
              <a:rPr lang="en-US" dirty="0" err="1">
                <a:cs typeface="Calibri"/>
              </a:rPr>
              <a:t>behaviour</a:t>
            </a:r>
            <a:r>
              <a:rPr lang="en-US" dirty="0">
                <a:cs typeface="Calibri"/>
              </a:rPr>
              <a:t> based interviewing to ensure you are recruiting the right </a:t>
            </a:r>
            <a:r>
              <a:rPr lang="en-US" dirty="0" err="1">
                <a:cs typeface="Calibri"/>
              </a:rPr>
              <a:t>peole</a:t>
            </a:r>
            <a:r>
              <a:rPr lang="en-US" dirty="0">
                <a:cs typeface="Calibri"/>
              </a:rPr>
              <a:t> to the right positions.</a:t>
            </a:r>
          </a:p>
          <a:p>
            <a:endParaRPr lang="en-US" dirty="0"/>
          </a:p>
          <a:p>
            <a:r>
              <a:rPr lang="en-US" dirty="0"/>
              <a:t>Each of these areas you could  break into Manageable steps </a:t>
            </a:r>
            <a:r>
              <a:rPr lang="en-US" dirty="0" err="1"/>
              <a:t>ie</a:t>
            </a:r>
            <a:r>
              <a:rPr lang="en-US" dirty="0"/>
              <a:t>. </a:t>
            </a:r>
          </a:p>
          <a:p>
            <a:pPr marL="171450" indent="-171450">
              <a:buFontTx/>
              <a:buChar char="-"/>
            </a:pPr>
            <a:r>
              <a:rPr lang="en-US" dirty="0"/>
              <a:t>Concentrate on your Managers at first  - Introduction to Core competency video, Self- Assessment, coaching Module, The Development resource Guide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Remember the Resources you have in the website</a:t>
            </a:r>
          </a:p>
          <a:p>
            <a:endParaRPr lang="en-US" dirty="0"/>
          </a:p>
          <a:p>
            <a:r>
              <a:rPr lang="en-US" dirty="0"/>
              <a:t>Work out what has to happen behind the scenes </a:t>
            </a:r>
          </a:p>
          <a:p>
            <a:r>
              <a:rPr lang="en-US" dirty="0"/>
              <a:t>You need to look at your agency and determine what this looks like – what are you implementing, how and when – assess if you are using for interviewing, performance reviews etc.</a:t>
            </a:r>
          </a:p>
          <a:p>
            <a:endParaRPr lang="en-US" dirty="0"/>
          </a:p>
        </p:txBody>
      </p:sp>
      <p:sp>
        <p:nvSpPr>
          <p:cNvPr id="4" name="Slide Number Placeholder 3"/>
          <p:cNvSpPr>
            <a:spLocks noGrp="1"/>
          </p:cNvSpPr>
          <p:nvPr>
            <p:ph type="sldNum" sz="quarter" idx="5"/>
          </p:nvPr>
        </p:nvSpPr>
        <p:spPr/>
        <p:txBody>
          <a:bodyPr/>
          <a:lstStyle/>
          <a:p>
            <a:fld id="{28F34EE2-F95A-4CCD-B364-DF2C53648539}" type="slidenum">
              <a:rPr lang="en-CA" smtClean="0"/>
              <a:t>9</a:t>
            </a:fld>
            <a:endParaRPr lang="en-CA"/>
          </a:p>
        </p:txBody>
      </p:sp>
    </p:spTree>
    <p:extLst>
      <p:ext uri="{BB962C8B-B14F-4D97-AF65-F5344CB8AC3E}">
        <p14:creationId xmlns:p14="http://schemas.microsoft.com/office/powerpoint/2010/main" val="2015839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12" Type="http://schemas.microsoft.com/office/2007/relationships/hdphoto" Target="../media/hdphoto1.wdp"/><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11" Type="http://schemas.openxmlformats.org/officeDocument/2006/relationships/image" Target="../media/image5.png"/><Relationship Id="rId5" Type="http://schemas.openxmlformats.org/officeDocument/2006/relationships/tags" Target="../tags/tag26.xml"/><Relationship Id="rId10" Type="http://schemas.openxmlformats.org/officeDocument/2006/relationships/image" Target="../media/image2.png"/><Relationship Id="rId4" Type="http://schemas.openxmlformats.org/officeDocument/2006/relationships/tags" Target="../tags/tag25.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2.png"/><Relationship Id="rId5" Type="http://schemas.openxmlformats.org/officeDocument/2006/relationships/tags" Target="../tags/tag79.xml"/><Relationship Id="rId10" Type="http://schemas.openxmlformats.org/officeDocument/2006/relationships/image" Target="../media/image6.emf"/><Relationship Id="rId4" Type="http://schemas.openxmlformats.org/officeDocument/2006/relationships/tags" Target="../tags/tag78.xml"/><Relationship Id="rId9"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2.png"/><Relationship Id="rId5" Type="http://schemas.openxmlformats.org/officeDocument/2006/relationships/tags" Target="../tags/tag86.xml"/><Relationship Id="rId10" Type="http://schemas.openxmlformats.org/officeDocument/2006/relationships/image" Target="../media/image1.emf"/><Relationship Id="rId4" Type="http://schemas.openxmlformats.org/officeDocument/2006/relationships/tags" Target="../tags/tag85.xml"/><Relationship Id="rId9"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91.xml"/><Relationship Id="rId7" Type="http://schemas.openxmlformats.org/officeDocument/2006/relationships/oleObject" Target="../embeddings/oleObject13.bin"/><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Master" Target="../slideMasters/slideMaster1.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2.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5.xml"/><Relationship Id="rId7" Type="http://schemas.openxmlformats.org/officeDocument/2006/relationships/oleObject" Target="../embeddings/oleObject4.bin"/><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Master" Target="../slideMasters/slideMaster1.xml"/><Relationship Id="rId5" Type="http://schemas.openxmlformats.org/officeDocument/2006/relationships/tags" Target="../tags/tag37.xml"/><Relationship Id="rId4" Type="http://schemas.openxmlformats.org/officeDocument/2006/relationships/tags" Target="../tags/tag36.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0.xml"/><Relationship Id="rId7" Type="http://schemas.openxmlformats.org/officeDocument/2006/relationships/oleObject" Target="../embeddings/oleObject5.bin"/><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5.xml"/><Relationship Id="rId7" Type="http://schemas.openxmlformats.org/officeDocument/2006/relationships/oleObject" Target="../embeddings/oleObject6.bin"/><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2.png"/><Relationship Id="rId5" Type="http://schemas.openxmlformats.org/officeDocument/2006/relationships/tags" Target="../tags/tag58.xml"/><Relationship Id="rId10" Type="http://schemas.openxmlformats.org/officeDocument/2006/relationships/image" Target="../media/image1.emf"/><Relationship Id="rId4" Type="http://schemas.openxmlformats.org/officeDocument/2006/relationships/tags" Target="../tags/tag57.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2.png"/><Relationship Id="rId5" Type="http://schemas.openxmlformats.org/officeDocument/2006/relationships/tags" Target="../tags/tag65.xml"/><Relationship Id="rId10" Type="http://schemas.openxmlformats.org/officeDocument/2006/relationships/image" Target="../media/image1.emf"/><Relationship Id="rId4" Type="http://schemas.openxmlformats.org/officeDocument/2006/relationships/tags" Target="../tags/tag64.xml"/><Relationship Id="rId9"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2.png"/><Relationship Id="rId5" Type="http://schemas.openxmlformats.org/officeDocument/2006/relationships/tags" Target="../tags/tag72.xml"/><Relationship Id="rId10" Type="http://schemas.openxmlformats.org/officeDocument/2006/relationships/image" Target="../media/image1.emf"/><Relationship Id="rId4" Type="http://schemas.openxmlformats.org/officeDocument/2006/relationships/tags" Target="../tags/tag71.xml"/><Relationship Id="rId9"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pic>
        <p:nvPicPr>
          <p:cNvPr id="31" name="Rectangle 1">
            <a:extLst>
              <a:ext uri="{FF2B5EF4-FFF2-40B4-BE49-F238E27FC236}">
                <a16:creationId xmlns:a16="http://schemas.microsoft.com/office/drawing/2014/main" id="{EA3536D6-2BDE-4BAB-B2A5-4E754D52E6B5}"/>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10" name="Documenttype">
            <a:extLst>
              <a:ext uri="{FF2B5EF4-FFF2-40B4-BE49-F238E27FC236}">
                <a16:creationId xmlns:a16="http://schemas.microsoft.com/office/drawing/2014/main" id="{59427F82-2D21-47D9-9898-E10AE59570F0}"/>
              </a:ext>
            </a:extLst>
          </p:cNvPr>
          <p:cNvSpPr>
            <a:spLocks noGrp="1"/>
          </p:cNvSpPr>
          <p:nvPr userDrawn="1">
            <p:ph type="body" sz="quarter" idx="13" hasCustomPrompt="1"/>
            <p:custDataLst>
              <p:tags r:id="rId3"/>
            </p:custDataLst>
          </p:nvPr>
        </p:nvSpPr>
        <p:spPr bwMode="auto">
          <a:xfrm>
            <a:off x="347294" y="479211"/>
            <a:ext cx="9342806" cy="258532"/>
          </a:xfrm>
          <a:prstGeom prst="rect">
            <a:avLst/>
          </a:prstGeom>
        </p:spPr>
        <p:txBody>
          <a:bodyPr vert="horz" lIns="91440" tIns="45720" rIns="91440" bIns="45720" rtlCol="0">
            <a:noAutofit/>
          </a:bodyPr>
          <a:lstStyle>
            <a:lvl1pPr defTabSz="914400">
              <a:lnSpc>
                <a:spcPct val="90000"/>
              </a:lnSpc>
              <a:spcBef>
                <a:spcPts val="1000"/>
              </a:spcBef>
              <a:buClr>
                <a:schemeClr val="accent2"/>
              </a:buClr>
              <a:buSzPct val="75000"/>
              <a:buFont typeface="Arial" panose="020B0604020202020204" pitchFamily="34" charset="0"/>
              <a:buNone/>
              <a:defRPr lang="en-US" sz="1200" dirty="0">
                <a:solidFill>
                  <a:schemeClr val="tx2"/>
                </a:solidFill>
              </a:defRPr>
            </a:lvl1pPr>
          </a:lstStyle>
          <a:p>
            <a:pPr lvl="0" defTabSz="914400">
              <a:lnSpc>
                <a:spcPct val="90000"/>
              </a:lnSpc>
              <a:spcBef>
                <a:spcPts val="1000"/>
              </a:spcBef>
              <a:buClr>
                <a:schemeClr val="accent2"/>
              </a:buClr>
              <a:buSzPct val="75000"/>
              <a:buFont typeface="Arial" panose="020B0604020202020204" pitchFamily="34" charset="0"/>
              <a:buNone/>
            </a:pPr>
            <a:r>
              <a:rPr lang="en-US"/>
              <a:t>Ministry of Finance</a:t>
            </a:r>
          </a:p>
        </p:txBody>
      </p:sp>
      <p:sp>
        <p:nvSpPr>
          <p:cNvPr id="11" name="Subtitle">
            <a:extLst>
              <a:ext uri="{FF2B5EF4-FFF2-40B4-BE49-F238E27FC236}">
                <a16:creationId xmlns:a16="http://schemas.microsoft.com/office/drawing/2014/main" id="{9D1F95FB-0FC0-4312-B1BC-67361BAB26BA}"/>
              </a:ext>
            </a:extLst>
          </p:cNvPr>
          <p:cNvSpPr>
            <a:spLocks noGrp="1"/>
          </p:cNvSpPr>
          <p:nvPr userDrawn="1">
            <p:ph type="subTitle" idx="1"/>
            <p:custDataLst>
              <p:tags r:id="rId4"/>
            </p:custDataLst>
          </p:nvPr>
        </p:nvSpPr>
        <p:spPr bwMode="auto">
          <a:xfrm>
            <a:off x="347294" y="4660211"/>
            <a:ext cx="9342806" cy="424732"/>
          </a:xfrm>
          <a:prstGeom prst="rect">
            <a:avLst/>
          </a:prstGeom>
        </p:spPr>
        <p:txBody>
          <a:bodyPr vert="horz" wrap="square" lIns="91440" tIns="45720" rIns="91440" bIns="45720" rtlCol="0" anchor="t">
            <a:noAutofit/>
          </a:bodyPr>
          <a:lstStyle>
            <a:lvl1pPr>
              <a:defRPr lang="en-US" sz="2000" dirty="0"/>
            </a:lvl1pPr>
          </a:lstStyle>
          <a:p>
            <a:pPr lvl="0" defTabSz="914400">
              <a:lnSpc>
                <a:spcPct val="90000"/>
              </a:lnSpc>
              <a:spcBef>
                <a:spcPts val="1000"/>
              </a:spcBef>
              <a:buClr>
                <a:schemeClr val="accent2"/>
              </a:buClr>
              <a:buSzPct val="75000"/>
              <a:buFont typeface="Arial" panose="020B0604020202020204" pitchFamily="34" charset="0"/>
              <a:buNone/>
            </a:pPr>
            <a:r>
              <a:rPr lang="en-US"/>
              <a:t>Click to edit Master subtitle style</a:t>
            </a:r>
          </a:p>
        </p:txBody>
      </p:sp>
      <p:sp>
        <p:nvSpPr>
          <p:cNvPr id="15" name="Documenttype">
            <a:extLst>
              <a:ext uri="{FF2B5EF4-FFF2-40B4-BE49-F238E27FC236}">
                <a16:creationId xmlns:a16="http://schemas.microsoft.com/office/drawing/2014/main" id="{2111DB66-37E3-4F78-B9A4-35458E3F2357}"/>
              </a:ext>
            </a:extLst>
          </p:cNvPr>
          <p:cNvSpPr>
            <a:spLocks noGrp="1"/>
          </p:cNvSpPr>
          <p:nvPr userDrawn="1">
            <p:ph type="title"/>
            <p:custDataLst>
              <p:tags r:id="rId5"/>
            </p:custDataLst>
          </p:nvPr>
        </p:nvSpPr>
        <p:spPr bwMode="auto">
          <a:xfrm>
            <a:off x="347294" y="3429000"/>
            <a:ext cx="9342806" cy="1200329"/>
          </a:xfrm>
        </p:spPr>
        <p:txBody>
          <a:bodyPr vert="horz" wrap="square" lIns="91440" tIns="45720" rIns="91440" bIns="45720" rtlCol="0" anchor="t">
            <a:noAutofit/>
          </a:bodyPr>
          <a:lstStyle>
            <a:lvl1pPr>
              <a:defRPr lang="en-US" sz="2400" dirty="0"/>
            </a:lvl1pPr>
          </a:lstStyle>
          <a:p>
            <a:pPr lvl="0" defTabSz="914400">
              <a:lnSpc>
                <a:spcPct val="90000"/>
              </a:lnSpc>
            </a:pPr>
            <a:r>
              <a:rPr lang="en-US"/>
              <a:t>Click to edit Master title style</a:t>
            </a:r>
          </a:p>
        </p:txBody>
      </p:sp>
      <p:grpSp>
        <p:nvGrpSpPr>
          <p:cNvPr id="25" name="Group 24">
            <a:extLst>
              <a:ext uri="{FF2B5EF4-FFF2-40B4-BE49-F238E27FC236}">
                <a16:creationId xmlns:a16="http://schemas.microsoft.com/office/drawing/2014/main" id="{FDC5320D-1CCD-4483-9408-6E7B79A29A63}"/>
              </a:ext>
            </a:extLst>
          </p:cNvPr>
          <p:cNvGrpSpPr/>
          <p:nvPr userDrawn="1"/>
        </p:nvGrpSpPr>
        <p:grpSpPr bwMode="ltGray">
          <a:xfrm>
            <a:off x="10318330" y="6327775"/>
            <a:ext cx="1534422" cy="406880"/>
            <a:chOff x="10461536" y="6323014"/>
            <a:chExt cx="1308316" cy="346924"/>
          </a:xfrm>
        </p:grpSpPr>
        <p:pic>
          <p:nvPicPr>
            <p:cNvPr id="26" name="Picture 25" descr="Government of Ontario" title="Ontario">
              <a:extLst>
                <a:ext uri="{FF2B5EF4-FFF2-40B4-BE49-F238E27FC236}">
                  <a16:creationId xmlns:a16="http://schemas.microsoft.com/office/drawing/2014/main" id="{B5931608-6617-4974-80B1-B645DCD35BB2}"/>
                </a:ext>
              </a:extLst>
            </p:cNvPr>
            <p:cNvPicPr>
              <a:picLocks noChangeAspect="1"/>
            </p:cNvPicPr>
            <p:nvPr userDrawn="1"/>
          </p:nvPicPr>
          <p:blipFill rotWithShape="1">
            <a:blip r:embed="rId10"/>
            <a:srcRect l="67294" t="23531" r="10073" b="23531"/>
            <a:stretch/>
          </p:blipFill>
          <p:spPr bwMode="ltGray">
            <a:xfrm>
              <a:off x="11399044" y="6323014"/>
              <a:ext cx="370808" cy="346924"/>
            </a:xfrm>
            <a:prstGeom prst="rect">
              <a:avLst/>
            </a:prstGeom>
          </p:spPr>
        </p:pic>
        <p:pic>
          <p:nvPicPr>
            <p:cNvPr id="27" name="Picture 26" descr="Government of Ontario" title="Ontario">
              <a:extLst>
                <a:ext uri="{FF2B5EF4-FFF2-40B4-BE49-F238E27FC236}">
                  <a16:creationId xmlns:a16="http://schemas.microsoft.com/office/drawing/2014/main" id="{023B8029-D59C-4ADB-A28B-6747A18B3FB2}"/>
                </a:ext>
              </a:extLst>
            </p:cNvPr>
            <p:cNvPicPr>
              <a:picLocks noChangeAspect="1"/>
            </p:cNvPicPr>
            <p:nvPr userDrawn="1"/>
          </p:nvPicPr>
          <p:blipFill rotWithShape="1">
            <a:blip r:embed="rId11">
              <a:extLst>
                <a:ext uri="{BEBA8EAE-BF5A-486C-A8C5-ECC9F3942E4B}">
                  <a14:imgProps xmlns:a14="http://schemas.microsoft.com/office/drawing/2010/main">
                    <a14:imgLayer r:embed="rId12">
                      <a14:imgEffect>
                        <a14:brightnessContrast bright="100000"/>
                      </a14:imgEffect>
                    </a14:imgLayer>
                  </a14:imgProps>
                </a:ext>
              </a:extLst>
            </a:blip>
            <a:srcRect l="10073" t="23531" r="32705" b="23531"/>
            <a:stretch/>
          </p:blipFill>
          <p:spPr bwMode="ltGray">
            <a:xfrm>
              <a:off x="10461536" y="6323014"/>
              <a:ext cx="937508" cy="346924"/>
            </a:xfrm>
            <a:prstGeom prst="rect">
              <a:avLst/>
            </a:prstGeom>
          </p:spPr>
        </p:pic>
      </p:grpSp>
      <p:sp>
        <p:nvSpPr>
          <p:cNvPr id="30" name="TextBox 29">
            <a:extLst>
              <a:ext uri="{FF2B5EF4-FFF2-40B4-BE49-F238E27FC236}">
                <a16:creationId xmlns:a16="http://schemas.microsoft.com/office/drawing/2014/main" id="{56AAA46D-1268-4B30-8F77-0AF1673DCBAD}"/>
              </a:ext>
            </a:extLst>
          </p:cNvPr>
          <p:cNvSpPr txBox="1"/>
          <p:nvPr userDrawn="1"/>
        </p:nvSpPr>
        <p:spPr bwMode="auto">
          <a:xfrm>
            <a:off x="3783006" y="5879518"/>
            <a:ext cx="5021781" cy="276999"/>
          </a:xfrm>
          <a:prstGeom prst="rect">
            <a:avLst/>
          </a:prstGeom>
          <a:noFill/>
        </p:spPr>
        <p:txBody>
          <a:bodyPr wrap="square" rtlCol="0">
            <a:spAutoFit/>
          </a:bodyPr>
          <a:lstStyle/>
          <a:p>
            <a:pPr algn="ctr"/>
            <a:r>
              <a:rPr lang="en-US" sz="1200" b="1">
                <a:solidFill>
                  <a:schemeClr val="tx1"/>
                </a:solidFill>
                <a:latin typeface="Calibri" panose="020F0502020204030204" pitchFamily="34" charset="0"/>
                <a:cs typeface="Calibri" panose="020F0502020204030204" pitchFamily="34" charset="0"/>
              </a:rPr>
              <a:t>CONFIDENTIAL - FOR DISCUSSION PURPOSES ONLY</a:t>
            </a:r>
            <a:endParaRPr lang="en-CA" sz="12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35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hasCustomPrompt="1"/>
            <p:custDataLst>
              <p:tags r:id="rId3"/>
            </p:custDataLst>
          </p:nvPr>
        </p:nvSpPr>
        <p:spPr>
          <a:xfrm>
            <a:off x="250825" y="274638"/>
            <a:ext cx="6967728" cy="738664"/>
          </a:xfrm>
        </p:spPr>
        <p:txBody>
          <a:bodyPr vert="horz" wrap="square" lIns="0" tIns="0" rIns="0" bIns="0" rtlCol="0" anchor="ctr" anchorCtr="0">
            <a:spAutoFit/>
          </a:bodyPr>
          <a:lstStyle>
            <a:lvl1pPr>
              <a:defRPr lang="en-US" dirty="0"/>
            </a:lvl1pPr>
          </a:lstStyle>
          <a:p>
            <a:pPr lvl="0" defTabSz="685783"/>
            <a:r>
              <a:rPr lang="en-US"/>
              <a:t>Click to edit </a:t>
            </a:r>
            <a:br>
              <a:rPr lang="en-US"/>
            </a:br>
            <a:r>
              <a:rPr lang="en-US"/>
              <a:t>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250825" y="1035427"/>
            <a:ext cx="6967728"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250825" y="6231443"/>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59019136-B39D-425A-9B91-8E2487D4AB9E}"/>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E17733A1-7940-4338-B029-459FCCE230FA}"/>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953B454-D501-47AE-9365-5EDB5B0D9761}"/>
              </a:ext>
            </a:extLst>
          </p:cNvPr>
          <p:cNvSpPr txBox="1"/>
          <p:nvPr userDrawn="1"/>
        </p:nvSpPr>
        <p:spPr bwMode="auto">
          <a:xfrm>
            <a:off x="3658851" y="6583362"/>
            <a:ext cx="4874297" cy="261610"/>
          </a:xfrm>
          <a:prstGeom prst="rect">
            <a:avLst/>
          </a:prstGeom>
          <a:noFill/>
        </p:spPr>
        <p:txBody>
          <a:bodyPr wrap="square" rtlCol="0">
            <a:spAutoFit/>
          </a:bodyPr>
          <a:lstStyle/>
          <a:p>
            <a:r>
              <a:rPr lang="en-US" sz="1100" b="1">
                <a:solidFill>
                  <a:schemeClr val="tx1"/>
                </a:solidFill>
              </a:rPr>
              <a:t>DRAFT AND CONFIDENTIAL - FOR DISCUSSION PURPOSES ONLY</a:t>
            </a:r>
            <a:endParaRPr lang="en-CA" sz="1100" b="1">
              <a:solidFill>
                <a:schemeClr val="tx1"/>
              </a:solidFill>
            </a:endParaRPr>
          </a:p>
        </p:txBody>
      </p:sp>
    </p:spTree>
    <p:extLst>
      <p:ext uri="{BB962C8B-B14F-4D97-AF65-F5344CB8AC3E}">
        <p14:creationId xmlns:p14="http://schemas.microsoft.com/office/powerpoint/2010/main" val="336298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hasCustomPrompt="1"/>
            <p:custDataLst>
              <p:tags r:id="rId4"/>
            </p:custDataLst>
          </p:nvPr>
        </p:nvSpPr>
        <p:spPr>
          <a:xfrm>
            <a:off x="250825" y="274638"/>
            <a:ext cx="7918704" cy="738664"/>
          </a:xfrm>
        </p:spPr>
        <p:txBody>
          <a:bodyPr vert="horz" wrap="square" lIns="0" tIns="0" rIns="0" bIns="0" rtlCol="0" anchor="ctr" anchorCtr="0">
            <a:spAutoFit/>
          </a:bodyPr>
          <a:lstStyle>
            <a:lvl1pPr>
              <a:defRPr lang="en-US" dirty="0"/>
            </a:lvl1pPr>
          </a:lstStyle>
          <a:p>
            <a:pPr lvl="0" defTabSz="685783"/>
            <a:r>
              <a:rPr lang="en-US"/>
              <a:t>Click to edit </a:t>
            </a:r>
            <a:br>
              <a:rPr lang="en-US"/>
            </a:br>
            <a:r>
              <a:rPr lang="en-US"/>
              <a:t>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250825" y="1035427"/>
            <a:ext cx="7918704"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6"/>
            </p:custDataLst>
          </p:nvPr>
        </p:nvSpPr>
        <p:spPr>
          <a:xfrm>
            <a:off x="250825" y="6231443"/>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a:latin typeface="+mn-lt"/>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477D5DC2-795B-4411-907E-5FF65BDD3DEE}"/>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8BE14BBA-E831-4CCF-A822-97752B2C32CD}"/>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3144045-5AD1-4DCF-B008-B277B26AF677}"/>
              </a:ext>
            </a:extLst>
          </p:cNvPr>
          <p:cNvSpPr txBox="1"/>
          <p:nvPr userDrawn="1"/>
        </p:nvSpPr>
        <p:spPr bwMode="auto">
          <a:xfrm>
            <a:off x="3658851" y="6663695"/>
            <a:ext cx="4874297" cy="261610"/>
          </a:xfrm>
          <a:prstGeom prst="rect">
            <a:avLst/>
          </a:prstGeom>
          <a:noFill/>
        </p:spPr>
        <p:txBody>
          <a:bodyPr wrap="square" rtlCol="0">
            <a:spAutoFit/>
          </a:bodyPr>
          <a:lstStyle/>
          <a:p>
            <a:r>
              <a:rPr lang="en-US" sz="1100" b="1">
                <a:solidFill>
                  <a:schemeClr val="tx1"/>
                </a:solidFill>
              </a:rPr>
              <a:t>DRAFT AND CONFIDENTIAL - FOR DISCUSSION PURPOSES ONLY</a:t>
            </a:r>
            <a:endParaRPr lang="en-CA" sz="1100" b="1">
              <a:solidFill>
                <a:schemeClr val="tx1"/>
              </a:solidFill>
            </a:endParaRPr>
          </a:p>
        </p:txBody>
      </p:sp>
    </p:spTree>
    <p:extLst>
      <p:ext uri="{BB962C8B-B14F-4D97-AF65-F5344CB8AC3E}">
        <p14:creationId xmlns:p14="http://schemas.microsoft.com/office/powerpoint/2010/main" val="419427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hasCustomPrompt="1"/>
            <p:custDataLst>
              <p:tags r:id="rId3"/>
            </p:custDataLst>
          </p:nvPr>
        </p:nvSpPr>
        <p:spPr>
          <a:xfrm>
            <a:off x="250825" y="274638"/>
            <a:ext cx="11519027" cy="738664"/>
          </a:xfrm>
        </p:spPr>
        <p:txBody>
          <a:bodyPr vert="horz" wrap="square" lIns="0" tIns="0" rIns="0" bIns="0" rtlCol="0" anchor="t" anchorCtr="0">
            <a:noAutofit/>
          </a:bodyPr>
          <a:lstStyle>
            <a:lvl1pPr>
              <a:defRPr lang="en-US" dirty="0"/>
            </a:lvl1pPr>
          </a:lstStyle>
          <a:p>
            <a:pPr lvl="0" defTabSz="685783"/>
            <a:r>
              <a:rPr lang="en-US"/>
              <a:t>Click to edit </a:t>
            </a:r>
            <a:br>
              <a:rPr lang="en-US"/>
            </a:br>
            <a:r>
              <a:rPr lang="en-US"/>
              <a:t>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24B404AF-A34B-4834-AA90-8DD49CCE2ADF}"/>
              </a:ext>
            </a:extLst>
          </p:cNvPr>
          <p:cNvPicPr>
            <a:picLocks noChangeAspect="1"/>
          </p:cNvPicPr>
          <p:nvPr userDrawn="1"/>
        </p:nvPicPr>
        <p:blipFill rotWithShape="1">
          <a:blip r:embed="rId9"/>
          <a:srcRect l="10073" t="23531" r="10073" b="23531"/>
          <a:stretch/>
        </p:blipFill>
        <p:spPr bwMode="ltGray">
          <a:xfrm>
            <a:off x="10461536" y="6323014"/>
            <a:ext cx="1308316" cy="346924"/>
          </a:xfrm>
          <a:prstGeom prst="rect">
            <a:avLst/>
          </a:prstGeom>
        </p:spPr>
      </p:pic>
      <p:sp>
        <p:nvSpPr>
          <p:cNvPr id="9" name="Slide Number Placeholder 13">
            <a:extLst>
              <a:ext uri="{FF2B5EF4-FFF2-40B4-BE49-F238E27FC236}">
                <a16:creationId xmlns:a16="http://schemas.microsoft.com/office/drawing/2014/main" id="{0F61A6BA-834F-4C7B-99EF-8C02B4B9F1BE}"/>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A8B7DC7-10F1-46BC-BC87-EDF8B3CCD4EB}"/>
              </a:ext>
            </a:extLst>
          </p:cNvPr>
          <p:cNvSpPr txBox="1"/>
          <p:nvPr userDrawn="1"/>
        </p:nvSpPr>
        <p:spPr bwMode="auto">
          <a:xfrm>
            <a:off x="3658851" y="6663695"/>
            <a:ext cx="4874297" cy="261610"/>
          </a:xfrm>
          <a:prstGeom prst="rect">
            <a:avLst/>
          </a:prstGeom>
          <a:noFill/>
        </p:spPr>
        <p:txBody>
          <a:bodyPr wrap="square" rtlCol="0">
            <a:spAutoFit/>
          </a:bodyPr>
          <a:lstStyle/>
          <a:p>
            <a:r>
              <a:rPr lang="en-US" sz="1100" b="1">
                <a:solidFill>
                  <a:schemeClr val="tx1"/>
                </a:solidFill>
              </a:rPr>
              <a:t>DRAFT AND CONFIDENTIAL - FOR DISCUSSION PURPOSES ONLY</a:t>
            </a:r>
            <a:endParaRPr lang="en-CA" sz="1100" b="1">
              <a:solidFill>
                <a:schemeClr val="tx1"/>
              </a:solidFill>
            </a:endParaRPr>
          </a:p>
        </p:txBody>
      </p:sp>
    </p:spTree>
    <p:extLst>
      <p:ext uri="{BB962C8B-B14F-4D97-AF65-F5344CB8AC3E}">
        <p14:creationId xmlns:p14="http://schemas.microsoft.com/office/powerpoint/2010/main" val="258889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0" name="Picture 9" descr="Government of Ontario" title="Ontario">
            <a:extLst>
              <a:ext uri="{FF2B5EF4-FFF2-40B4-BE49-F238E27FC236}">
                <a16:creationId xmlns:a16="http://schemas.microsoft.com/office/drawing/2014/main" id="{96781781-572F-4E06-A82C-B60EC6AEAAC5}"/>
              </a:ext>
            </a:extLst>
          </p:cNvPr>
          <p:cNvPicPr>
            <a:picLocks noChangeAspect="1"/>
          </p:cNvPicPr>
          <p:nvPr userDrawn="1"/>
        </p:nvPicPr>
        <p:blipFill rotWithShape="1">
          <a:blip r:embed="rId7"/>
          <a:srcRect l="10073" t="23531" r="10073" b="23531"/>
          <a:stretch/>
        </p:blipFill>
        <p:spPr bwMode="ltGray">
          <a:xfrm>
            <a:off x="10461536" y="6323014"/>
            <a:ext cx="1308316" cy="346924"/>
          </a:xfrm>
          <a:prstGeom prst="rect">
            <a:avLst/>
          </a:prstGeom>
        </p:spPr>
      </p:pic>
      <p:sp>
        <p:nvSpPr>
          <p:cNvPr id="9" name="Slide Number Placeholder 13">
            <a:extLst>
              <a:ext uri="{FF2B5EF4-FFF2-40B4-BE49-F238E27FC236}">
                <a16:creationId xmlns:a16="http://schemas.microsoft.com/office/drawing/2014/main" id="{403E4D63-12D5-4F64-9A05-CCA71F8B36F0}"/>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latin typeface="Calibri" panose="020F0502020204030204" pitchFamily="34" charset="0"/>
                <a:cs typeface="Calibri" panose="020F0502020204030204" pitchFamily="34" charset="0"/>
              </a:rPr>
              <a:pPr lvl="0"/>
              <a:t>‹#›</a:t>
            </a:fld>
            <a:endParaRPr lang="en-CA" sz="14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4860406-A5AE-4009-855C-8DFA29A340FA}"/>
              </a:ext>
            </a:extLst>
          </p:cNvPr>
          <p:cNvSpPr txBox="1"/>
          <p:nvPr userDrawn="1"/>
        </p:nvSpPr>
        <p:spPr bwMode="auto">
          <a:xfrm>
            <a:off x="3658851" y="6663695"/>
            <a:ext cx="4874297" cy="261610"/>
          </a:xfrm>
          <a:prstGeom prst="rect">
            <a:avLst/>
          </a:prstGeom>
          <a:noFill/>
        </p:spPr>
        <p:txBody>
          <a:bodyPr wrap="square" rtlCol="0">
            <a:spAutoFit/>
          </a:bodyPr>
          <a:lstStyle/>
          <a:p>
            <a:pPr algn="ctr"/>
            <a:r>
              <a:rPr lang="en-US" sz="1100" b="1">
                <a:solidFill>
                  <a:schemeClr val="tx1"/>
                </a:solidFill>
              </a:rPr>
              <a:t>CONFIDENTIAL - FOR DISCUSSION PURPOSES ONLY</a:t>
            </a:r>
            <a:endParaRPr lang="en-CA" sz="1100" b="1">
              <a:solidFill>
                <a:schemeClr val="tx1"/>
              </a:solidFill>
            </a:endParaRPr>
          </a:p>
        </p:txBody>
      </p:sp>
    </p:spTree>
    <p:extLst>
      <p:ext uri="{BB962C8B-B14F-4D97-AF65-F5344CB8AC3E}">
        <p14:creationId xmlns:p14="http://schemas.microsoft.com/office/powerpoint/2010/main" val="34750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6"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pic>
        <p:nvPicPr>
          <p:cNvPr id="7" name="Picture 6" descr="Government of Ontario" title="Ontario">
            <a:extLst>
              <a:ext uri="{FF2B5EF4-FFF2-40B4-BE49-F238E27FC236}">
                <a16:creationId xmlns:a16="http://schemas.microsoft.com/office/drawing/2014/main" id="{70D30D93-32DD-44DC-BF9C-F34B4EE98004}"/>
              </a:ext>
            </a:extLst>
          </p:cNvPr>
          <p:cNvPicPr>
            <a:picLocks noChangeAspect="1"/>
          </p:cNvPicPr>
          <p:nvPr userDrawn="1"/>
        </p:nvPicPr>
        <p:blipFill rotWithShape="1">
          <a:blip r:embed="rId6"/>
          <a:srcRect l="10073" t="23531" r="10073" b="23531"/>
          <a:stretch/>
        </p:blipFill>
        <p:spPr bwMode="ltGray">
          <a:xfrm>
            <a:off x="3986926" y="2870680"/>
            <a:ext cx="4211062" cy="1116640"/>
          </a:xfrm>
          <a:prstGeom prst="rect">
            <a:avLst/>
          </a:prstGeom>
        </p:spPr>
      </p:pic>
      <p:sp>
        <p:nvSpPr>
          <p:cNvPr id="5" name="TextBox 4">
            <a:extLst>
              <a:ext uri="{FF2B5EF4-FFF2-40B4-BE49-F238E27FC236}">
                <a16:creationId xmlns:a16="http://schemas.microsoft.com/office/drawing/2014/main" id="{4A1889C7-8EFF-47CB-AC55-8B00E0C4D14F}"/>
              </a:ext>
            </a:extLst>
          </p:cNvPr>
          <p:cNvSpPr txBox="1"/>
          <p:nvPr userDrawn="1"/>
        </p:nvSpPr>
        <p:spPr bwMode="auto">
          <a:xfrm>
            <a:off x="3655308" y="6596390"/>
            <a:ext cx="4874297" cy="261610"/>
          </a:xfrm>
          <a:prstGeom prst="rect">
            <a:avLst/>
          </a:prstGeom>
          <a:noFill/>
        </p:spPr>
        <p:txBody>
          <a:bodyPr wrap="square" rtlCol="0">
            <a:spAutoFit/>
          </a:bodyPr>
          <a:lstStyle/>
          <a:p>
            <a:r>
              <a:rPr lang="en-US" sz="1100" b="1">
                <a:solidFill>
                  <a:schemeClr val="tx1"/>
                </a:solidFill>
              </a:rPr>
              <a:t>DRAFT AND CONFIDENTIAL - FOR DISCUSSION PURPOSES ONLY</a:t>
            </a:r>
            <a:endParaRPr lang="en-CA" sz="1100" b="1">
              <a:solidFill>
                <a:schemeClr val="tx1"/>
              </a:solidFill>
            </a:endParaRPr>
          </a:p>
        </p:txBody>
      </p:sp>
    </p:spTree>
    <p:extLst>
      <p:ext uri="{BB962C8B-B14F-4D97-AF65-F5344CB8AC3E}">
        <p14:creationId xmlns:p14="http://schemas.microsoft.com/office/powerpoint/2010/main" val="374270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3ED191A9-B49B-1342-B3F1-819707E513FE}"/>
              </a:ext>
            </a:extLst>
          </p:cNvPr>
          <p:cNvPicPr>
            <a:picLocks noChangeAspect="1"/>
          </p:cNvPicPr>
          <p:nvPr userDrawn="1"/>
        </p:nvPicPr>
        <p:blipFill>
          <a:blip r:embed="rId2"/>
          <a:stretch>
            <a:fillRect/>
          </a:stretch>
        </p:blipFill>
        <p:spPr>
          <a:xfrm>
            <a:off x="0" y="-6680"/>
            <a:ext cx="12203875" cy="6864680"/>
          </a:xfrm>
          <a:prstGeom prst="rect">
            <a:avLst/>
          </a:prstGeom>
        </p:spPr>
      </p:pic>
      <p:sp>
        <p:nvSpPr>
          <p:cNvPr id="8" name="Title 1">
            <a:extLst>
              <a:ext uri="{FF2B5EF4-FFF2-40B4-BE49-F238E27FC236}">
                <a16:creationId xmlns:a16="http://schemas.microsoft.com/office/drawing/2014/main" id="{61B85FA8-34D9-C240-9A31-F6C524C50406}"/>
              </a:ext>
            </a:extLst>
          </p:cNvPr>
          <p:cNvSpPr>
            <a:spLocks noGrp="1"/>
          </p:cNvSpPr>
          <p:nvPr>
            <p:ph type="ctrTitle"/>
          </p:nvPr>
        </p:nvSpPr>
        <p:spPr>
          <a:xfrm>
            <a:off x="904735" y="2159710"/>
            <a:ext cx="7277100" cy="2273144"/>
          </a:xfrm>
        </p:spPr>
        <p:txBody>
          <a:bodyPr anchor="b"/>
          <a:lstStyle>
            <a:lvl1pPr algn="l">
              <a:defRPr sz="60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F2960732-4E6D-F844-832F-574512B1C01F}"/>
              </a:ext>
            </a:extLst>
          </p:cNvPr>
          <p:cNvSpPr>
            <a:spLocks noGrp="1"/>
          </p:cNvSpPr>
          <p:nvPr>
            <p:ph type="subTitle" idx="1"/>
          </p:nvPr>
        </p:nvSpPr>
        <p:spPr>
          <a:xfrm>
            <a:off x="904735" y="4690501"/>
            <a:ext cx="3095501" cy="837970"/>
          </a:xfrm>
          <a:prstGeom prst="rect">
            <a:avLst/>
          </a:prstGeom>
        </p:spPr>
        <p:txBody>
          <a:bodyPr>
            <a:normAutofit/>
          </a:bodyPr>
          <a:lstStyle>
            <a:lvl1pPr marL="0" indent="0" algn="l">
              <a:lnSpc>
                <a:spcPts val="2200"/>
              </a:lnSpc>
              <a:buNone/>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A picture containing graphical user interface&#10;&#10;Description automatically generated">
            <a:extLst>
              <a:ext uri="{FF2B5EF4-FFF2-40B4-BE49-F238E27FC236}">
                <a16:creationId xmlns:a16="http://schemas.microsoft.com/office/drawing/2014/main" id="{43B97D4B-38BF-5A48-8573-8F69C6723A27}"/>
              </a:ext>
            </a:extLst>
          </p:cNvPr>
          <p:cNvPicPr>
            <a:picLocks noChangeAspect="1"/>
          </p:cNvPicPr>
          <p:nvPr userDrawn="1"/>
        </p:nvPicPr>
        <p:blipFill>
          <a:blip r:embed="rId3"/>
          <a:stretch>
            <a:fillRect/>
          </a:stretch>
        </p:blipFill>
        <p:spPr>
          <a:xfrm>
            <a:off x="493125" y="448338"/>
            <a:ext cx="2951534" cy="971254"/>
          </a:xfrm>
          <a:prstGeom prst="rect">
            <a:avLst/>
          </a:prstGeom>
        </p:spPr>
      </p:pic>
    </p:spTree>
    <p:extLst>
      <p:ext uri="{BB962C8B-B14F-4D97-AF65-F5344CB8AC3E}">
        <p14:creationId xmlns:p14="http://schemas.microsoft.com/office/powerpoint/2010/main" val="3819149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umn text">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D96D60F7-9B01-3C49-8D6F-1BA5C23BC87C}"/>
              </a:ext>
            </a:extLst>
          </p:cNvPr>
          <p:cNvPicPr>
            <a:picLocks noChangeAspect="1"/>
          </p:cNvPicPr>
          <p:nvPr userDrawn="1"/>
        </p:nvPicPr>
        <p:blipFill>
          <a:blip r:embed="rId2"/>
          <a:stretch>
            <a:fillRect/>
          </a:stretch>
        </p:blipFill>
        <p:spPr>
          <a:xfrm>
            <a:off x="0" y="1238294"/>
            <a:ext cx="12192000" cy="2432050"/>
          </a:xfrm>
          <a:prstGeom prst="rect">
            <a:avLst/>
          </a:prstGeom>
        </p:spPr>
      </p:pic>
      <p:sp>
        <p:nvSpPr>
          <p:cNvPr id="3" name="Content Placeholder 2">
            <a:extLst>
              <a:ext uri="{FF2B5EF4-FFF2-40B4-BE49-F238E27FC236}">
                <a16:creationId xmlns:a16="http://schemas.microsoft.com/office/drawing/2014/main" id="{3E002DF1-A7B4-4B43-AD4A-6178E7DD686E}"/>
              </a:ext>
            </a:extLst>
          </p:cNvPr>
          <p:cNvSpPr>
            <a:spLocks noGrp="1"/>
          </p:cNvSpPr>
          <p:nvPr>
            <p:ph idx="1"/>
          </p:nvPr>
        </p:nvSpPr>
        <p:spPr>
          <a:xfrm>
            <a:off x="838200" y="2525713"/>
            <a:ext cx="8005763" cy="2103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AFC3E7B-EC8A-9E4A-B994-AAEEA7FD2359}"/>
              </a:ext>
            </a:extLst>
          </p:cNvPr>
          <p:cNvSpPr>
            <a:spLocks noGrp="1"/>
          </p:cNvSpPr>
          <p:nvPr>
            <p:ph type="title"/>
          </p:nvPr>
        </p:nvSpPr>
        <p:spPr>
          <a:xfrm>
            <a:off x="838200" y="431322"/>
            <a:ext cx="10515600" cy="646331"/>
          </a:xfrm>
        </p:spPr>
        <p:txBody>
          <a:bodyPr anchor="t" anchorCtr="0"/>
          <a:lstStyle>
            <a:lvl1pPr>
              <a:defRPr sz="4000">
                <a:solidFill>
                  <a:srgbClr val="294270"/>
                </a:solidFill>
              </a:defRPr>
            </a:lvl1pPr>
          </a:lstStyle>
          <a:p>
            <a:r>
              <a:rPr lang="en-US"/>
              <a:t>Click to edit Master title style</a:t>
            </a:r>
          </a:p>
        </p:txBody>
      </p:sp>
      <p:sp>
        <p:nvSpPr>
          <p:cNvPr id="9" name="Text Placeholder 19">
            <a:extLst>
              <a:ext uri="{FF2B5EF4-FFF2-40B4-BE49-F238E27FC236}">
                <a16:creationId xmlns:a16="http://schemas.microsoft.com/office/drawing/2014/main" id="{06C7A0BA-3AEC-514E-AC71-C5C97481C95B}"/>
              </a:ext>
            </a:extLst>
          </p:cNvPr>
          <p:cNvSpPr>
            <a:spLocks noGrp="1"/>
          </p:cNvSpPr>
          <p:nvPr>
            <p:ph type="body" sz="quarter" idx="10" hasCustomPrompt="1"/>
          </p:nvPr>
        </p:nvSpPr>
        <p:spPr>
          <a:xfrm>
            <a:off x="833438" y="2057403"/>
            <a:ext cx="8010525" cy="480131"/>
          </a:xfrm>
          <a:prstGeom prst="rect">
            <a:avLst/>
          </a:prstGeom>
        </p:spPr>
        <p:txBody>
          <a:bodyPr/>
          <a:lstStyle>
            <a:lvl1pPr marL="0" indent="0">
              <a:buFontTx/>
              <a:buNone/>
              <a:defRPr sz="2800" b="1">
                <a:solidFill>
                  <a:srgbClr val="0067A0"/>
                </a:solidFill>
              </a:defRPr>
            </a:lvl1pPr>
          </a:lstStyle>
          <a:p>
            <a:pPr lvl="0"/>
            <a:r>
              <a:rPr lang="en-US"/>
              <a:t>Click to edit subhead text styles</a:t>
            </a:r>
          </a:p>
        </p:txBody>
      </p:sp>
      <p:pic>
        <p:nvPicPr>
          <p:cNvPr id="12" name="Picture 11" descr="Logo&#10;&#10;Description automatically generated">
            <a:extLst>
              <a:ext uri="{FF2B5EF4-FFF2-40B4-BE49-F238E27FC236}">
                <a16:creationId xmlns:a16="http://schemas.microsoft.com/office/drawing/2014/main" id="{BD6005BA-991B-5D40-8156-10DBDC770AC9}"/>
              </a:ext>
            </a:extLst>
          </p:cNvPr>
          <p:cNvPicPr>
            <a:picLocks noChangeAspect="1"/>
          </p:cNvPicPr>
          <p:nvPr userDrawn="1"/>
        </p:nvPicPr>
        <p:blipFill rotWithShape="1">
          <a:blip r:embed="rId3"/>
          <a:srcRect l="19538" t="45514"/>
          <a:stretch/>
        </p:blipFill>
        <p:spPr>
          <a:xfrm>
            <a:off x="-1" y="0"/>
            <a:ext cx="670599" cy="456374"/>
          </a:xfrm>
          <a:prstGeom prst="rect">
            <a:avLst/>
          </a:prstGeom>
        </p:spPr>
      </p:pic>
      <p:pic>
        <p:nvPicPr>
          <p:cNvPr id="13" name="Picture 12" descr="Logo, company name&#10;&#10;Description automatically generated">
            <a:extLst>
              <a:ext uri="{FF2B5EF4-FFF2-40B4-BE49-F238E27FC236}">
                <a16:creationId xmlns:a16="http://schemas.microsoft.com/office/drawing/2014/main" id="{86965AEA-93E5-4C49-9A70-DC89C27047C0}"/>
              </a:ext>
            </a:extLst>
          </p:cNvPr>
          <p:cNvPicPr>
            <a:picLocks noChangeAspect="1"/>
          </p:cNvPicPr>
          <p:nvPr userDrawn="1"/>
        </p:nvPicPr>
        <p:blipFill>
          <a:blip r:embed="rId4"/>
          <a:stretch>
            <a:fillRect/>
          </a:stretch>
        </p:blipFill>
        <p:spPr>
          <a:xfrm>
            <a:off x="10604666" y="227725"/>
            <a:ext cx="1134175" cy="821123"/>
          </a:xfrm>
          <a:prstGeom prst="rect">
            <a:avLst/>
          </a:prstGeom>
        </p:spPr>
      </p:pic>
    </p:spTree>
    <p:extLst>
      <p:ext uri="{BB962C8B-B14F-4D97-AF65-F5344CB8AC3E}">
        <p14:creationId xmlns:p14="http://schemas.microsoft.com/office/powerpoint/2010/main" val="58442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pic>
        <p:nvPicPr>
          <p:cNvPr id="19" name="Picture 18" descr="A picture containing background pattern&#10;&#10;Description automatically generated">
            <a:extLst>
              <a:ext uri="{FF2B5EF4-FFF2-40B4-BE49-F238E27FC236}">
                <a16:creationId xmlns:a16="http://schemas.microsoft.com/office/drawing/2014/main" id="{643E0870-DB85-4C46-B2D4-B7A72C345458}"/>
              </a:ext>
            </a:extLst>
          </p:cNvPr>
          <p:cNvPicPr>
            <a:picLocks noChangeAspect="1"/>
          </p:cNvPicPr>
          <p:nvPr userDrawn="1"/>
        </p:nvPicPr>
        <p:blipFill>
          <a:blip r:embed="rId2"/>
          <a:stretch>
            <a:fillRect/>
          </a:stretch>
        </p:blipFill>
        <p:spPr>
          <a:xfrm>
            <a:off x="0" y="1238294"/>
            <a:ext cx="12192000" cy="2432050"/>
          </a:xfrm>
          <a:prstGeom prst="rect">
            <a:avLst/>
          </a:prstGeom>
        </p:spPr>
      </p:pic>
      <p:sp>
        <p:nvSpPr>
          <p:cNvPr id="13" name="Title 1">
            <a:extLst>
              <a:ext uri="{FF2B5EF4-FFF2-40B4-BE49-F238E27FC236}">
                <a16:creationId xmlns:a16="http://schemas.microsoft.com/office/drawing/2014/main" id="{7D8C6939-5D7E-4B42-A6F5-A076C48DD23A}"/>
              </a:ext>
            </a:extLst>
          </p:cNvPr>
          <p:cNvSpPr>
            <a:spLocks noGrp="1"/>
          </p:cNvSpPr>
          <p:nvPr>
            <p:ph type="title"/>
          </p:nvPr>
        </p:nvSpPr>
        <p:spPr>
          <a:xfrm>
            <a:off x="838200" y="431322"/>
            <a:ext cx="10515600" cy="646331"/>
          </a:xfrm>
        </p:spPr>
        <p:txBody>
          <a:bodyPr anchor="t" anchorCtr="0"/>
          <a:lstStyle>
            <a:lvl1pPr>
              <a:defRPr sz="4000">
                <a:solidFill>
                  <a:srgbClr val="294270"/>
                </a:solidFill>
              </a:defRPr>
            </a:lvl1pPr>
          </a:lstStyle>
          <a:p>
            <a:r>
              <a:rPr lang="en-US"/>
              <a:t>Click to edit Master title style</a:t>
            </a:r>
          </a:p>
        </p:txBody>
      </p:sp>
      <p:pic>
        <p:nvPicPr>
          <p:cNvPr id="14" name="Picture 13" descr="Logo&#10;&#10;Description automatically generated">
            <a:extLst>
              <a:ext uri="{FF2B5EF4-FFF2-40B4-BE49-F238E27FC236}">
                <a16:creationId xmlns:a16="http://schemas.microsoft.com/office/drawing/2014/main" id="{A1B4EDE7-41FA-0D49-B6AF-5B68E26852F4}"/>
              </a:ext>
            </a:extLst>
          </p:cNvPr>
          <p:cNvPicPr>
            <a:picLocks noChangeAspect="1"/>
          </p:cNvPicPr>
          <p:nvPr userDrawn="1"/>
        </p:nvPicPr>
        <p:blipFill rotWithShape="1">
          <a:blip r:embed="rId3"/>
          <a:srcRect l="19538" t="45514"/>
          <a:stretch/>
        </p:blipFill>
        <p:spPr>
          <a:xfrm>
            <a:off x="-1" y="0"/>
            <a:ext cx="670599" cy="456374"/>
          </a:xfrm>
          <a:prstGeom prst="rect">
            <a:avLst/>
          </a:prstGeom>
        </p:spPr>
      </p:pic>
      <p:sp>
        <p:nvSpPr>
          <p:cNvPr id="8" name="Content Placeholder 2">
            <a:extLst>
              <a:ext uri="{FF2B5EF4-FFF2-40B4-BE49-F238E27FC236}">
                <a16:creationId xmlns:a16="http://schemas.microsoft.com/office/drawing/2014/main" id="{5CAA1B15-38B2-7847-828A-6041739AF854}"/>
              </a:ext>
            </a:extLst>
          </p:cNvPr>
          <p:cNvSpPr>
            <a:spLocks noGrp="1"/>
          </p:cNvSpPr>
          <p:nvPr>
            <p:ph idx="1"/>
          </p:nvPr>
        </p:nvSpPr>
        <p:spPr>
          <a:xfrm>
            <a:off x="838199" y="2525713"/>
            <a:ext cx="4976813" cy="249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9">
            <a:extLst>
              <a:ext uri="{FF2B5EF4-FFF2-40B4-BE49-F238E27FC236}">
                <a16:creationId xmlns:a16="http://schemas.microsoft.com/office/drawing/2014/main" id="{61BF7809-8051-5046-B399-8DB2FC36A2A7}"/>
              </a:ext>
            </a:extLst>
          </p:cNvPr>
          <p:cNvSpPr>
            <a:spLocks noGrp="1"/>
          </p:cNvSpPr>
          <p:nvPr>
            <p:ph type="body" sz="quarter" idx="13" hasCustomPrompt="1"/>
          </p:nvPr>
        </p:nvSpPr>
        <p:spPr>
          <a:xfrm>
            <a:off x="833439" y="2057403"/>
            <a:ext cx="4981974" cy="480131"/>
          </a:xfrm>
          <a:prstGeom prst="rect">
            <a:avLst/>
          </a:prstGeom>
        </p:spPr>
        <p:txBody>
          <a:bodyPr/>
          <a:lstStyle>
            <a:lvl1pPr marL="0" indent="0">
              <a:buFontTx/>
              <a:buNone/>
              <a:defRPr sz="2800" b="1">
                <a:solidFill>
                  <a:srgbClr val="0067A0"/>
                </a:solidFill>
              </a:defRPr>
            </a:lvl1pPr>
          </a:lstStyle>
          <a:p>
            <a:pPr lvl="0"/>
            <a:r>
              <a:rPr lang="en-US"/>
              <a:t>Click to edit subhead text</a:t>
            </a:r>
          </a:p>
        </p:txBody>
      </p:sp>
      <p:sp>
        <p:nvSpPr>
          <p:cNvPr id="16" name="Content Placeholder 2">
            <a:extLst>
              <a:ext uri="{FF2B5EF4-FFF2-40B4-BE49-F238E27FC236}">
                <a16:creationId xmlns:a16="http://schemas.microsoft.com/office/drawing/2014/main" id="{845B8551-7807-8940-8221-36BFC25FF2DD}"/>
              </a:ext>
            </a:extLst>
          </p:cNvPr>
          <p:cNvSpPr>
            <a:spLocks noGrp="1"/>
          </p:cNvSpPr>
          <p:nvPr>
            <p:ph idx="14"/>
          </p:nvPr>
        </p:nvSpPr>
        <p:spPr>
          <a:xfrm>
            <a:off x="6381749" y="2525713"/>
            <a:ext cx="4976813" cy="249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9">
            <a:extLst>
              <a:ext uri="{FF2B5EF4-FFF2-40B4-BE49-F238E27FC236}">
                <a16:creationId xmlns:a16="http://schemas.microsoft.com/office/drawing/2014/main" id="{A4669BC2-A37C-DF4A-B940-2EDB097E30C1}"/>
              </a:ext>
            </a:extLst>
          </p:cNvPr>
          <p:cNvSpPr>
            <a:spLocks noGrp="1"/>
          </p:cNvSpPr>
          <p:nvPr>
            <p:ph type="body" sz="quarter" idx="15" hasCustomPrompt="1"/>
          </p:nvPr>
        </p:nvSpPr>
        <p:spPr>
          <a:xfrm>
            <a:off x="6376989" y="2057403"/>
            <a:ext cx="4981974" cy="480131"/>
          </a:xfrm>
          <a:prstGeom prst="rect">
            <a:avLst/>
          </a:prstGeom>
        </p:spPr>
        <p:txBody>
          <a:bodyPr/>
          <a:lstStyle>
            <a:lvl1pPr marL="0" indent="0">
              <a:buFontTx/>
              <a:buNone/>
              <a:defRPr sz="2800" b="1">
                <a:solidFill>
                  <a:srgbClr val="0067A0"/>
                </a:solidFill>
              </a:defRPr>
            </a:lvl1pPr>
          </a:lstStyle>
          <a:p>
            <a:pPr lvl="0"/>
            <a:r>
              <a:rPr lang="en-US"/>
              <a:t>Click to edit subhead text</a:t>
            </a:r>
          </a:p>
        </p:txBody>
      </p:sp>
      <p:pic>
        <p:nvPicPr>
          <p:cNvPr id="20" name="Picture 19" descr="Logo, company name&#10;&#10;Description automatically generated">
            <a:extLst>
              <a:ext uri="{FF2B5EF4-FFF2-40B4-BE49-F238E27FC236}">
                <a16:creationId xmlns:a16="http://schemas.microsoft.com/office/drawing/2014/main" id="{1AC17AF5-1BBA-A946-922A-9E146D0E507D}"/>
              </a:ext>
            </a:extLst>
          </p:cNvPr>
          <p:cNvPicPr>
            <a:picLocks noChangeAspect="1"/>
          </p:cNvPicPr>
          <p:nvPr userDrawn="1"/>
        </p:nvPicPr>
        <p:blipFill>
          <a:blip r:embed="rId4"/>
          <a:stretch>
            <a:fillRect/>
          </a:stretch>
        </p:blipFill>
        <p:spPr>
          <a:xfrm>
            <a:off x="10604666" y="227725"/>
            <a:ext cx="1134175" cy="821123"/>
          </a:xfrm>
          <a:prstGeom prst="rect">
            <a:avLst/>
          </a:prstGeom>
        </p:spPr>
      </p:pic>
    </p:spTree>
    <p:extLst>
      <p:ext uri="{BB962C8B-B14F-4D97-AF65-F5344CB8AC3E}">
        <p14:creationId xmlns:p14="http://schemas.microsoft.com/office/powerpoint/2010/main" val="926731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column Text">
    <p:spTree>
      <p:nvGrpSpPr>
        <p:cNvPr id="1" name=""/>
        <p:cNvGrpSpPr/>
        <p:nvPr/>
      </p:nvGrpSpPr>
      <p:grpSpPr>
        <a:xfrm>
          <a:off x="0" y="0"/>
          <a:ext cx="0" cy="0"/>
          <a:chOff x="0" y="0"/>
          <a:chExt cx="0" cy="0"/>
        </a:xfrm>
      </p:grpSpPr>
      <p:pic>
        <p:nvPicPr>
          <p:cNvPr id="16" name="Picture 15" descr="A picture containing background pattern&#10;&#10;Description automatically generated">
            <a:extLst>
              <a:ext uri="{FF2B5EF4-FFF2-40B4-BE49-F238E27FC236}">
                <a16:creationId xmlns:a16="http://schemas.microsoft.com/office/drawing/2014/main" id="{48708B14-7C18-AB42-B315-AD10703735CC}"/>
              </a:ext>
            </a:extLst>
          </p:cNvPr>
          <p:cNvPicPr>
            <a:picLocks noChangeAspect="1"/>
          </p:cNvPicPr>
          <p:nvPr userDrawn="1"/>
        </p:nvPicPr>
        <p:blipFill>
          <a:blip r:embed="rId2"/>
          <a:stretch>
            <a:fillRect/>
          </a:stretch>
        </p:blipFill>
        <p:spPr>
          <a:xfrm>
            <a:off x="0" y="1238294"/>
            <a:ext cx="12192000" cy="2432050"/>
          </a:xfrm>
          <a:prstGeom prst="rect">
            <a:avLst/>
          </a:prstGeom>
        </p:spPr>
      </p:pic>
      <p:sp>
        <p:nvSpPr>
          <p:cNvPr id="13" name="Title 1">
            <a:extLst>
              <a:ext uri="{FF2B5EF4-FFF2-40B4-BE49-F238E27FC236}">
                <a16:creationId xmlns:a16="http://schemas.microsoft.com/office/drawing/2014/main" id="{DBA32691-34C9-6C4D-91A5-A45C66AE9B01}"/>
              </a:ext>
            </a:extLst>
          </p:cNvPr>
          <p:cNvSpPr>
            <a:spLocks noGrp="1"/>
          </p:cNvSpPr>
          <p:nvPr>
            <p:ph type="title"/>
          </p:nvPr>
        </p:nvSpPr>
        <p:spPr>
          <a:xfrm>
            <a:off x="838200" y="431322"/>
            <a:ext cx="10515600" cy="646331"/>
          </a:xfrm>
        </p:spPr>
        <p:txBody>
          <a:bodyPr anchor="t" anchorCtr="0"/>
          <a:lstStyle>
            <a:lvl1pPr>
              <a:defRPr sz="4000">
                <a:solidFill>
                  <a:srgbClr val="29427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B5BE65F-D9B2-844F-9CEC-389152F2601D}"/>
              </a:ext>
            </a:extLst>
          </p:cNvPr>
          <p:cNvSpPr>
            <a:spLocks noGrp="1"/>
          </p:cNvSpPr>
          <p:nvPr>
            <p:ph type="pic" sz="quarter" idx="16"/>
          </p:nvPr>
        </p:nvSpPr>
        <p:spPr>
          <a:xfrm>
            <a:off x="6376589" y="2057400"/>
            <a:ext cx="4845593" cy="3402013"/>
          </a:xfrm>
          <a:solidFill>
            <a:schemeClr val="bg1">
              <a:lumMod val="95000"/>
            </a:schemeClr>
          </a:solidFill>
        </p:spPr>
        <p:txBody>
          <a:bodyPr/>
          <a:lstStyle/>
          <a:p>
            <a:r>
              <a:rPr lang="en-US"/>
              <a:t>Click icon to add picture</a:t>
            </a:r>
          </a:p>
        </p:txBody>
      </p:sp>
      <p:sp>
        <p:nvSpPr>
          <p:cNvPr id="8" name="Content Placeholder 2">
            <a:extLst>
              <a:ext uri="{FF2B5EF4-FFF2-40B4-BE49-F238E27FC236}">
                <a16:creationId xmlns:a16="http://schemas.microsoft.com/office/drawing/2014/main" id="{5CAA1B15-38B2-7847-828A-6041739AF854}"/>
              </a:ext>
            </a:extLst>
          </p:cNvPr>
          <p:cNvSpPr>
            <a:spLocks noGrp="1"/>
          </p:cNvSpPr>
          <p:nvPr>
            <p:ph idx="1"/>
          </p:nvPr>
        </p:nvSpPr>
        <p:spPr>
          <a:xfrm>
            <a:off x="838199" y="2525713"/>
            <a:ext cx="4976813" cy="249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9">
            <a:extLst>
              <a:ext uri="{FF2B5EF4-FFF2-40B4-BE49-F238E27FC236}">
                <a16:creationId xmlns:a16="http://schemas.microsoft.com/office/drawing/2014/main" id="{61BF7809-8051-5046-B399-8DB2FC36A2A7}"/>
              </a:ext>
            </a:extLst>
          </p:cNvPr>
          <p:cNvSpPr>
            <a:spLocks noGrp="1"/>
          </p:cNvSpPr>
          <p:nvPr>
            <p:ph type="body" sz="quarter" idx="13" hasCustomPrompt="1"/>
          </p:nvPr>
        </p:nvSpPr>
        <p:spPr>
          <a:xfrm>
            <a:off x="833439" y="2057403"/>
            <a:ext cx="4981974" cy="480131"/>
          </a:xfrm>
          <a:prstGeom prst="rect">
            <a:avLst/>
          </a:prstGeom>
        </p:spPr>
        <p:txBody>
          <a:bodyPr/>
          <a:lstStyle>
            <a:lvl1pPr marL="0" indent="0">
              <a:buFontTx/>
              <a:buNone/>
              <a:defRPr sz="2800" b="1">
                <a:solidFill>
                  <a:srgbClr val="0067A0"/>
                </a:solidFill>
              </a:defRPr>
            </a:lvl1pPr>
          </a:lstStyle>
          <a:p>
            <a:pPr lvl="0"/>
            <a:r>
              <a:rPr lang="en-US"/>
              <a:t>Click to edit subhead text</a:t>
            </a:r>
          </a:p>
        </p:txBody>
      </p:sp>
      <p:pic>
        <p:nvPicPr>
          <p:cNvPr id="17" name="Picture 16" descr="Logo&#10;&#10;Description automatically generated">
            <a:extLst>
              <a:ext uri="{FF2B5EF4-FFF2-40B4-BE49-F238E27FC236}">
                <a16:creationId xmlns:a16="http://schemas.microsoft.com/office/drawing/2014/main" id="{8A49BB38-0D5A-8043-9927-09349B8497A9}"/>
              </a:ext>
            </a:extLst>
          </p:cNvPr>
          <p:cNvPicPr>
            <a:picLocks noChangeAspect="1"/>
          </p:cNvPicPr>
          <p:nvPr userDrawn="1"/>
        </p:nvPicPr>
        <p:blipFill rotWithShape="1">
          <a:blip r:embed="rId3"/>
          <a:srcRect l="19538" t="45514"/>
          <a:stretch/>
        </p:blipFill>
        <p:spPr>
          <a:xfrm>
            <a:off x="-1" y="0"/>
            <a:ext cx="670599" cy="456374"/>
          </a:xfrm>
          <a:prstGeom prst="rect">
            <a:avLst/>
          </a:prstGeom>
        </p:spPr>
      </p:pic>
      <p:pic>
        <p:nvPicPr>
          <p:cNvPr id="19" name="Picture 18" descr="Logo, company name&#10;&#10;Description automatically generated">
            <a:extLst>
              <a:ext uri="{FF2B5EF4-FFF2-40B4-BE49-F238E27FC236}">
                <a16:creationId xmlns:a16="http://schemas.microsoft.com/office/drawing/2014/main" id="{AE409B74-5140-6746-9401-304FDE920ED0}"/>
              </a:ext>
            </a:extLst>
          </p:cNvPr>
          <p:cNvPicPr>
            <a:picLocks noChangeAspect="1"/>
          </p:cNvPicPr>
          <p:nvPr userDrawn="1"/>
        </p:nvPicPr>
        <p:blipFill>
          <a:blip r:embed="rId4"/>
          <a:stretch>
            <a:fillRect/>
          </a:stretch>
        </p:blipFill>
        <p:spPr>
          <a:xfrm>
            <a:off x="10604666" y="227725"/>
            <a:ext cx="1134175" cy="821123"/>
          </a:xfrm>
          <a:prstGeom prst="rect">
            <a:avLst/>
          </a:prstGeom>
        </p:spPr>
      </p:pic>
    </p:spTree>
    <p:extLst>
      <p:ext uri="{BB962C8B-B14F-4D97-AF65-F5344CB8AC3E}">
        <p14:creationId xmlns:p14="http://schemas.microsoft.com/office/powerpoint/2010/main" val="813429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35DEA83-F2D4-684C-A6A5-DC2741F38A6E}"/>
              </a:ext>
            </a:extLst>
          </p:cNvPr>
          <p:cNvPicPr>
            <a:picLocks noChangeAspect="1"/>
          </p:cNvPicPr>
          <p:nvPr userDrawn="1"/>
        </p:nvPicPr>
        <p:blipFill rotWithShape="1">
          <a:blip r:embed="rId2"/>
          <a:srcRect l="19538" t="45514"/>
          <a:stretch/>
        </p:blipFill>
        <p:spPr>
          <a:xfrm>
            <a:off x="-1" y="0"/>
            <a:ext cx="670599" cy="456374"/>
          </a:xfrm>
          <a:prstGeom prst="rect">
            <a:avLst/>
          </a:prstGeom>
        </p:spPr>
      </p:pic>
    </p:spTree>
    <p:extLst>
      <p:ext uri="{BB962C8B-B14F-4D97-AF65-F5344CB8AC3E}">
        <p14:creationId xmlns:p14="http://schemas.microsoft.com/office/powerpoint/2010/main" val="127493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hasCustomPrompt="1"/>
            <p:custDataLst>
              <p:tags r:id="rId3"/>
            </p:custDataLst>
          </p:nvPr>
        </p:nvSpPr>
        <p:spPr>
          <a:xfrm>
            <a:off x="250825" y="274638"/>
            <a:ext cx="11519027" cy="738664"/>
          </a:xfrm>
        </p:spPr>
        <p:txBody>
          <a:bodyPr vert="horz" wrap="square" lIns="0" tIns="0" rIns="0" bIns="0" rtlCol="0" anchor="ctr" anchorCtr="0">
            <a:noAutofit/>
          </a:bodyPr>
          <a:lstStyle>
            <a:lvl1pPr>
              <a:defRPr lang="en-US" dirty="0">
                <a:latin typeface="Calibri" panose="020F0502020204030204" pitchFamily="34" charset="0"/>
                <a:cs typeface="Calibri" panose="020F0502020204030204" pitchFamily="34" charset="0"/>
              </a:defRPr>
            </a:lvl1pPr>
          </a:lstStyle>
          <a:p>
            <a:pPr lvl="0" defTabSz="685783"/>
            <a:r>
              <a:rPr lang="en-US"/>
              <a:t>Click to edit </a:t>
            </a:r>
            <a:br>
              <a:rPr lang="en-US"/>
            </a:br>
            <a:r>
              <a:rPr lang="en-US"/>
              <a:t>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250825" y="1035427"/>
            <a:ext cx="11519027" cy="246221"/>
          </a:xfrm>
          <a:prstGeom prst="rect">
            <a:avLst/>
          </a:prstGeom>
        </p:spPr>
        <p:txBody>
          <a:bodyPr vert="horz" wrap="square" lIns="0" tIns="0" rIns="0" bIns="0" rtlCol="0">
            <a:noAutofit/>
          </a:bodyPr>
          <a:lstStyle>
            <a:lvl1pPr>
              <a:defRPr lang="en-US" sz="1600" dirty="0"/>
            </a:lvl1pPr>
          </a:lstStyle>
          <a:p>
            <a:pPr lvl="0" defTabSz="685783">
              <a:buClr>
                <a:schemeClr val="tx1"/>
              </a:buClr>
              <a:buSzPct val="100000"/>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Tree>
    <p:extLst>
      <p:ext uri="{BB962C8B-B14F-4D97-AF65-F5344CB8AC3E}">
        <p14:creationId xmlns:p14="http://schemas.microsoft.com/office/powerpoint/2010/main" val="1332545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247D-64F8-433F-A94B-07F5DF6261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B02BD67-E598-4A15-A08F-52365B585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264EC0D-50FB-49D5-86DF-98EB5630B61C}"/>
              </a:ext>
            </a:extLst>
          </p:cNvPr>
          <p:cNvSpPr>
            <a:spLocks noGrp="1"/>
          </p:cNvSpPr>
          <p:nvPr>
            <p:ph type="dt" sz="half" idx="10"/>
          </p:nvPr>
        </p:nvSpPr>
        <p:spPr/>
        <p:txBody>
          <a:bodyPr/>
          <a:lstStyle/>
          <a:p>
            <a:fld id="{A5E35AFB-9043-4E8F-9F0D-DDBE634C734A}" type="datetimeFigureOut">
              <a:rPr lang="en-CA" smtClean="0"/>
              <a:t>2023-04-05</a:t>
            </a:fld>
            <a:endParaRPr lang="en-CA"/>
          </a:p>
        </p:txBody>
      </p:sp>
      <p:sp>
        <p:nvSpPr>
          <p:cNvPr id="5" name="Footer Placeholder 4">
            <a:extLst>
              <a:ext uri="{FF2B5EF4-FFF2-40B4-BE49-F238E27FC236}">
                <a16:creationId xmlns:a16="http://schemas.microsoft.com/office/drawing/2014/main" id="{4F0CDC43-8235-400E-9B8B-5D01A76E53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5A4D6D-0887-4706-97C6-8EB7D76DCD0A}"/>
              </a:ext>
            </a:extLst>
          </p:cNvPr>
          <p:cNvSpPr>
            <a:spLocks noGrp="1"/>
          </p:cNvSpPr>
          <p:nvPr>
            <p:ph type="sldNum" sz="quarter" idx="12"/>
          </p:nvPr>
        </p:nvSpPr>
        <p:spPr/>
        <p:txBody>
          <a:bodyPr/>
          <a:lstStyle/>
          <a:p>
            <a:fld id="{B9C3BF32-74F9-4158-BE6F-04273511E4BA}" type="slidenum">
              <a:rPr lang="en-CA" smtClean="0"/>
              <a:t>‹#›</a:t>
            </a:fld>
            <a:endParaRPr lang="en-CA"/>
          </a:p>
        </p:txBody>
      </p:sp>
    </p:spTree>
    <p:extLst>
      <p:ext uri="{BB962C8B-B14F-4D97-AF65-F5344CB8AC3E}">
        <p14:creationId xmlns:p14="http://schemas.microsoft.com/office/powerpoint/2010/main" val="164090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250825" y="1632066"/>
            <a:ext cx="3813048" cy="738664"/>
          </a:xfrm>
          <a:prstGeom prst="rect">
            <a:avLst/>
          </a:prstGeom>
        </p:spPr>
        <p:txBody>
          <a:bodyPr vert="horz" wrap="square" lIns="0" tIns="0" rIns="0" bIns="0" rtlCol="0" anchor="ctr" anchorCtr="0">
            <a:spAutoFit/>
          </a:bodyPr>
          <a:lstStyle>
            <a:lvl1pPr>
              <a:defRPr lang="en-US" dirty="0"/>
            </a:lvl1pPr>
          </a:lstStyle>
          <a:p>
            <a:pPr lvl="0" defTabSz="685783"/>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Tree>
    <p:extLst>
      <p:ext uri="{BB962C8B-B14F-4D97-AF65-F5344CB8AC3E}">
        <p14:creationId xmlns:p14="http://schemas.microsoft.com/office/powerpoint/2010/main" val="170378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250825" y="3182779"/>
            <a:ext cx="5065776" cy="369332"/>
          </a:xfrm>
          <a:prstGeom prst="rect">
            <a:avLst/>
          </a:prstGeom>
        </p:spPr>
        <p:txBody>
          <a:bodyPr vert="horz" wrap="square" lIns="0" tIns="0" rIns="0" bIns="0" rtlCol="0" anchor="ctr" anchorCtr="0">
            <a:spAutoFit/>
          </a:bodyPr>
          <a:lstStyle>
            <a:lvl1pPr>
              <a:defRPr lang="en-US" dirty="0"/>
            </a:lvl1pPr>
          </a:lstStyle>
          <a:p>
            <a:pPr lvl="0" defTabSz="685783"/>
            <a:r>
              <a:rPr lang="en-US"/>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Tree>
    <p:extLst>
      <p:ext uri="{BB962C8B-B14F-4D97-AF65-F5344CB8AC3E}">
        <p14:creationId xmlns:p14="http://schemas.microsoft.com/office/powerpoint/2010/main" val="27282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6"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8" name="Freeform 550">
            <a:extLst>
              <a:ext uri="{FF2B5EF4-FFF2-40B4-BE49-F238E27FC236}">
                <a16:creationId xmlns:a16="http://schemas.microsoft.com/office/drawing/2014/main" id="{76031C77-0813-4344-952C-A6FCD5970EF7}"/>
              </a:ext>
            </a:extLst>
          </p:cNvPr>
          <p:cNvSpPr>
            <a:spLocks/>
          </p:cNvSpPr>
          <p:nvPr userDrawn="1"/>
        </p:nvSpPr>
        <p:spPr bwMode="ltGray">
          <a:xfrm>
            <a:off x="7107237" y="1"/>
            <a:ext cx="5084763" cy="6858000"/>
          </a:xfrm>
          <a:custGeom>
            <a:avLst/>
            <a:gdLst>
              <a:gd name="T0" fmla="*/ 3969 w 10439"/>
              <a:gd name="T1" fmla="*/ 13912 h 14063"/>
              <a:gd name="T2" fmla="*/ 3782 w 10439"/>
              <a:gd name="T3" fmla="*/ 13605 h 14063"/>
              <a:gd name="T4" fmla="*/ 3669 w 10439"/>
              <a:gd name="T5" fmla="*/ 13424 h 14063"/>
              <a:gd name="T6" fmla="*/ 3454 w 10439"/>
              <a:gd name="T7" fmla="*/ 13059 h 14063"/>
              <a:gd name="T8" fmla="*/ 3335 w 10439"/>
              <a:gd name="T9" fmla="*/ 12845 h 14063"/>
              <a:gd name="T10" fmla="*/ 3020 w 10439"/>
              <a:gd name="T11" fmla="*/ 12269 h 14063"/>
              <a:gd name="T12" fmla="*/ 2416 w 10439"/>
              <a:gd name="T13" fmla="*/ 11049 h 14063"/>
              <a:gd name="T14" fmla="*/ 2161 w 10439"/>
              <a:gd name="T15" fmla="*/ 10488 h 14063"/>
              <a:gd name="T16" fmla="*/ 1962 w 10439"/>
              <a:gd name="T17" fmla="*/ 10017 h 14063"/>
              <a:gd name="T18" fmla="*/ 1847 w 10439"/>
              <a:gd name="T19" fmla="*/ 9731 h 14063"/>
              <a:gd name="T20" fmla="*/ 1722 w 10439"/>
              <a:gd name="T21" fmla="*/ 9406 h 14063"/>
              <a:gd name="T22" fmla="*/ 1596 w 10439"/>
              <a:gd name="T23" fmla="*/ 9094 h 14063"/>
              <a:gd name="T24" fmla="*/ 1464 w 10439"/>
              <a:gd name="T25" fmla="*/ 8706 h 14063"/>
              <a:gd name="T26" fmla="*/ 1333 w 10439"/>
              <a:gd name="T27" fmla="*/ 8333 h 14063"/>
              <a:gd name="T28" fmla="*/ 1219 w 10439"/>
              <a:gd name="T29" fmla="*/ 7979 h 14063"/>
              <a:gd name="T30" fmla="*/ 1090 w 10439"/>
              <a:gd name="T31" fmla="*/ 7563 h 14063"/>
              <a:gd name="T32" fmla="*/ 963 w 10439"/>
              <a:gd name="T33" fmla="*/ 7125 h 14063"/>
              <a:gd name="T34" fmla="*/ 838 w 10439"/>
              <a:gd name="T35" fmla="*/ 6669 h 14063"/>
              <a:gd name="T36" fmla="*/ 713 w 10439"/>
              <a:gd name="T37" fmla="*/ 6169 h 14063"/>
              <a:gd name="T38" fmla="*/ 589 w 10439"/>
              <a:gd name="T39" fmla="*/ 5644 h 14063"/>
              <a:gd name="T40" fmla="*/ 464 w 10439"/>
              <a:gd name="T41" fmla="*/ 5031 h 14063"/>
              <a:gd name="T42" fmla="*/ 338 w 10439"/>
              <a:gd name="T43" fmla="*/ 4344 h 14063"/>
              <a:gd name="T44" fmla="*/ 214 w 10439"/>
              <a:gd name="T45" fmla="*/ 3500 h 14063"/>
              <a:gd name="T46" fmla="*/ 89 w 10439"/>
              <a:gd name="T47" fmla="*/ 2456 h 14063"/>
              <a:gd name="T48" fmla="*/ 0 w 10439"/>
              <a:gd name="T49" fmla="*/ 1629 h 14063"/>
              <a:gd name="T50" fmla="*/ 451 w 10439"/>
              <a:gd name="T51" fmla="*/ 1406 h 14063"/>
              <a:gd name="T52" fmla="*/ 731 w 10439"/>
              <a:gd name="T53" fmla="*/ 1279 h 14063"/>
              <a:gd name="T54" fmla="*/ 1307 w 10439"/>
              <a:gd name="T55" fmla="*/ 1019 h 14063"/>
              <a:gd name="T56" fmla="*/ 1715 w 10439"/>
              <a:gd name="T57" fmla="*/ 846 h 14063"/>
              <a:gd name="T58" fmla="*/ 2045 w 10439"/>
              <a:gd name="T59" fmla="*/ 712 h 14063"/>
              <a:gd name="T60" fmla="*/ 2531 w 10439"/>
              <a:gd name="T61" fmla="*/ 527 h 14063"/>
              <a:gd name="T62" fmla="*/ 3044 w 10439"/>
              <a:gd name="T63" fmla="*/ 339 h 14063"/>
              <a:gd name="T64" fmla="*/ 3420 w 10439"/>
              <a:gd name="T65" fmla="*/ 213 h 14063"/>
              <a:gd name="T66" fmla="*/ 3795 w 10439"/>
              <a:gd name="T67" fmla="*/ 94 h 14063"/>
              <a:gd name="T68" fmla="*/ 10439 w 10439"/>
              <a:gd name="T69" fmla="*/ 0 h 14063"/>
              <a:gd name="T70" fmla="*/ 10201 w 10439"/>
              <a:gd name="T71" fmla="*/ 5332 h 14063"/>
              <a:gd name="T72" fmla="*/ 9302 w 10439"/>
              <a:gd name="T73" fmla="*/ 5444 h 14063"/>
              <a:gd name="T74" fmla="*/ 8526 w 10439"/>
              <a:gd name="T75" fmla="*/ 5568 h 14063"/>
              <a:gd name="T76" fmla="*/ 7887 w 10439"/>
              <a:gd name="T77" fmla="*/ 5694 h 14063"/>
              <a:gd name="T78" fmla="*/ 7394 w 10439"/>
              <a:gd name="T79" fmla="*/ 5806 h 14063"/>
              <a:gd name="T80" fmla="*/ 7354 w 10439"/>
              <a:gd name="T81" fmla="*/ 6000 h 14063"/>
              <a:gd name="T82" fmla="*/ 7417 w 10439"/>
              <a:gd name="T83" fmla="*/ 6188 h 14063"/>
              <a:gd name="T84" fmla="*/ 7485 w 10439"/>
              <a:gd name="T85" fmla="*/ 6388 h 14063"/>
              <a:gd name="T86" fmla="*/ 7536 w 10439"/>
              <a:gd name="T87" fmla="*/ 6553 h 14063"/>
              <a:gd name="T88" fmla="*/ 7648 w 10439"/>
              <a:gd name="T89" fmla="*/ 6838 h 14063"/>
              <a:gd name="T90" fmla="*/ 7788 w 10439"/>
              <a:gd name="T91" fmla="*/ 7219 h 14063"/>
              <a:gd name="T92" fmla="*/ 7908 w 10439"/>
              <a:gd name="T93" fmla="*/ 7513 h 14063"/>
              <a:gd name="T94" fmla="*/ 8064 w 10439"/>
              <a:gd name="T95" fmla="*/ 7875 h 14063"/>
              <a:gd name="T96" fmla="*/ 8301 w 10439"/>
              <a:gd name="T97" fmla="*/ 8394 h 14063"/>
              <a:gd name="T98" fmla="*/ 8718 w 10439"/>
              <a:gd name="T99" fmla="*/ 9231 h 14063"/>
              <a:gd name="T100" fmla="*/ 8995 w 10439"/>
              <a:gd name="T101" fmla="*/ 9738 h 14063"/>
              <a:gd name="T102" fmla="*/ 9274 w 10439"/>
              <a:gd name="T103" fmla="*/ 10213 h 14063"/>
              <a:gd name="T104" fmla="*/ 9530 w 10439"/>
              <a:gd name="T105" fmla="*/ 10623 h 14063"/>
              <a:gd name="T106" fmla="*/ 9806 w 10439"/>
              <a:gd name="T107" fmla="*/ 11042 h 14063"/>
              <a:gd name="T108" fmla="*/ 10304 w 10439"/>
              <a:gd name="T109" fmla="*/ 11738 h 14063"/>
              <a:gd name="T110" fmla="*/ 10439 w 10439"/>
              <a:gd name="T111" fmla="*/ 14063 h 14063"/>
              <a:gd name="connsiteX0" fmla="*/ 4041 w 10439"/>
              <a:gd name="connsiteY0" fmla="*/ 14025 h 14063"/>
              <a:gd name="connsiteX1" fmla="*/ 4014 w 10439"/>
              <a:gd name="connsiteY1" fmla="*/ 13988 h 14063"/>
              <a:gd name="connsiteX2" fmla="*/ 4001 w 10439"/>
              <a:gd name="connsiteY2" fmla="*/ 13971 h 14063"/>
              <a:gd name="connsiteX3" fmla="*/ 3969 w 10439"/>
              <a:gd name="connsiteY3" fmla="*/ 13912 h 14063"/>
              <a:gd name="connsiteX4" fmla="*/ 3926 w 10439"/>
              <a:gd name="connsiteY4" fmla="*/ 13841 h 14063"/>
              <a:gd name="connsiteX5" fmla="*/ 3870 w 10439"/>
              <a:gd name="connsiteY5" fmla="*/ 13751 h 14063"/>
              <a:gd name="connsiteX6" fmla="*/ 3826 w 10439"/>
              <a:gd name="connsiteY6" fmla="*/ 13681 h 14063"/>
              <a:gd name="connsiteX7" fmla="*/ 3782 w 10439"/>
              <a:gd name="connsiteY7" fmla="*/ 13605 h 14063"/>
              <a:gd name="connsiteX8" fmla="*/ 3739 w 10439"/>
              <a:gd name="connsiteY8" fmla="*/ 13525 h 14063"/>
              <a:gd name="connsiteX9" fmla="*/ 3714 w 10439"/>
              <a:gd name="connsiteY9" fmla="*/ 13497 h 14063"/>
              <a:gd name="connsiteX10" fmla="*/ 3689 w 10439"/>
              <a:gd name="connsiteY10" fmla="*/ 13461 h 14063"/>
              <a:gd name="connsiteX11" fmla="*/ 3669 w 10439"/>
              <a:gd name="connsiteY11" fmla="*/ 13424 h 14063"/>
              <a:gd name="connsiteX12" fmla="*/ 3619 w 10439"/>
              <a:gd name="connsiteY12" fmla="*/ 13344 h 14063"/>
              <a:gd name="connsiteX13" fmla="*/ 3552 w 10439"/>
              <a:gd name="connsiteY13" fmla="*/ 13219 h 14063"/>
              <a:gd name="connsiteX14" fmla="*/ 3492 w 10439"/>
              <a:gd name="connsiteY14" fmla="*/ 13113 h 14063"/>
              <a:gd name="connsiteX15" fmla="*/ 3454 w 10439"/>
              <a:gd name="connsiteY15" fmla="*/ 13059 h 14063"/>
              <a:gd name="connsiteX16" fmla="*/ 3439 w 10439"/>
              <a:gd name="connsiteY16" fmla="*/ 13029 h 14063"/>
              <a:gd name="connsiteX17" fmla="*/ 3407 w 10439"/>
              <a:gd name="connsiteY17" fmla="*/ 12968 h 14063"/>
              <a:gd name="connsiteX18" fmla="*/ 3376 w 10439"/>
              <a:gd name="connsiteY18" fmla="*/ 12918 h 14063"/>
              <a:gd name="connsiteX19" fmla="*/ 3335 w 10439"/>
              <a:gd name="connsiteY19" fmla="*/ 12845 h 14063"/>
              <a:gd name="connsiteX20" fmla="*/ 3257 w 10439"/>
              <a:gd name="connsiteY20" fmla="*/ 12706 h 14063"/>
              <a:gd name="connsiteX21" fmla="*/ 3211 w 10439"/>
              <a:gd name="connsiteY21" fmla="*/ 12627 h 14063"/>
              <a:gd name="connsiteX22" fmla="*/ 3151 w 10439"/>
              <a:gd name="connsiteY22" fmla="*/ 12521 h 14063"/>
              <a:gd name="connsiteX23" fmla="*/ 3020 w 10439"/>
              <a:gd name="connsiteY23" fmla="*/ 12269 h 14063"/>
              <a:gd name="connsiteX24" fmla="*/ 2714 w 10439"/>
              <a:gd name="connsiteY24" fmla="*/ 11663 h 14063"/>
              <a:gd name="connsiteX25" fmla="*/ 2463 w 10439"/>
              <a:gd name="connsiteY25" fmla="*/ 11160 h 14063"/>
              <a:gd name="connsiteX26" fmla="*/ 2439 w 10439"/>
              <a:gd name="connsiteY26" fmla="*/ 11096 h 14063"/>
              <a:gd name="connsiteX27" fmla="*/ 2416 w 10439"/>
              <a:gd name="connsiteY27" fmla="*/ 11049 h 14063"/>
              <a:gd name="connsiteX28" fmla="*/ 2371 w 10439"/>
              <a:gd name="connsiteY28" fmla="*/ 10956 h 14063"/>
              <a:gd name="connsiteX29" fmla="*/ 2292 w 10439"/>
              <a:gd name="connsiteY29" fmla="*/ 10775 h 14063"/>
              <a:gd name="connsiteX30" fmla="*/ 2214 w 10439"/>
              <a:gd name="connsiteY30" fmla="*/ 10606 h 14063"/>
              <a:gd name="connsiteX31" fmla="*/ 2161 w 10439"/>
              <a:gd name="connsiteY31" fmla="*/ 10488 h 14063"/>
              <a:gd name="connsiteX32" fmla="*/ 2114 w 10439"/>
              <a:gd name="connsiteY32" fmla="*/ 10375 h 14063"/>
              <a:gd name="connsiteX33" fmla="*/ 2069 w 10439"/>
              <a:gd name="connsiteY33" fmla="*/ 10269 h 14063"/>
              <a:gd name="connsiteX34" fmla="*/ 1995 w 10439"/>
              <a:gd name="connsiteY34" fmla="*/ 10088 h 14063"/>
              <a:gd name="connsiteX35" fmla="*/ 1962 w 10439"/>
              <a:gd name="connsiteY35" fmla="*/ 10017 h 14063"/>
              <a:gd name="connsiteX36" fmla="*/ 1939 w 10439"/>
              <a:gd name="connsiteY36" fmla="*/ 9964 h 14063"/>
              <a:gd name="connsiteX37" fmla="*/ 1901 w 10439"/>
              <a:gd name="connsiteY37" fmla="*/ 9871 h 14063"/>
              <a:gd name="connsiteX38" fmla="*/ 1864 w 10439"/>
              <a:gd name="connsiteY38" fmla="*/ 9773 h 14063"/>
              <a:gd name="connsiteX39" fmla="*/ 1847 w 10439"/>
              <a:gd name="connsiteY39" fmla="*/ 9731 h 14063"/>
              <a:gd name="connsiteX40" fmla="*/ 1807 w 10439"/>
              <a:gd name="connsiteY40" fmla="*/ 9631 h 14063"/>
              <a:gd name="connsiteX41" fmla="*/ 1776 w 10439"/>
              <a:gd name="connsiteY41" fmla="*/ 9544 h 14063"/>
              <a:gd name="connsiteX42" fmla="*/ 1751 w 10439"/>
              <a:gd name="connsiteY42" fmla="*/ 9481 h 14063"/>
              <a:gd name="connsiteX43" fmla="*/ 1722 w 10439"/>
              <a:gd name="connsiteY43" fmla="*/ 9406 h 14063"/>
              <a:gd name="connsiteX44" fmla="*/ 1676 w 10439"/>
              <a:gd name="connsiteY44" fmla="*/ 9273 h 14063"/>
              <a:gd name="connsiteX45" fmla="*/ 1659 w 10439"/>
              <a:gd name="connsiteY45" fmla="*/ 9239 h 14063"/>
              <a:gd name="connsiteX46" fmla="*/ 1627 w 10439"/>
              <a:gd name="connsiteY46" fmla="*/ 9172 h 14063"/>
              <a:gd name="connsiteX47" fmla="*/ 1596 w 10439"/>
              <a:gd name="connsiteY47" fmla="*/ 9094 h 14063"/>
              <a:gd name="connsiteX48" fmla="*/ 1558 w 10439"/>
              <a:gd name="connsiteY48" fmla="*/ 8972 h 14063"/>
              <a:gd name="connsiteX49" fmla="*/ 1526 w 10439"/>
              <a:gd name="connsiteY49" fmla="*/ 8875 h 14063"/>
              <a:gd name="connsiteX50" fmla="*/ 1495 w 10439"/>
              <a:gd name="connsiteY50" fmla="*/ 8797 h 14063"/>
              <a:gd name="connsiteX51" fmla="*/ 1464 w 10439"/>
              <a:gd name="connsiteY51" fmla="*/ 8706 h 14063"/>
              <a:gd name="connsiteX52" fmla="*/ 1433 w 10439"/>
              <a:gd name="connsiteY52" fmla="*/ 8619 h 14063"/>
              <a:gd name="connsiteX53" fmla="*/ 1401 w 10439"/>
              <a:gd name="connsiteY53" fmla="*/ 8531 h 14063"/>
              <a:gd name="connsiteX54" fmla="*/ 1370 w 10439"/>
              <a:gd name="connsiteY54" fmla="*/ 8439 h 14063"/>
              <a:gd name="connsiteX55" fmla="*/ 1333 w 10439"/>
              <a:gd name="connsiteY55" fmla="*/ 8333 h 14063"/>
              <a:gd name="connsiteX56" fmla="*/ 1308 w 10439"/>
              <a:gd name="connsiteY56" fmla="*/ 8256 h 14063"/>
              <a:gd name="connsiteX57" fmla="*/ 1276 w 10439"/>
              <a:gd name="connsiteY57" fmla="*/ 8156 h 14063"/>
              <a:gd name="connsiteX58" fmla="*/ 1245 w 10439"/>
              <a:gd name="connsiteY58" fmla="*/ 8056 h 14063"/>
              <a:gd name="connsiteX59" fmla="*/ 1219 w 10439"/>
              <a:gd name="connsiteY59" fmla="*/ 7979 h 14063"/>
              <a:gd name="connsiteX60" fmla="*/ 1183 w 10439"/>
              <a:gd name="connsiteY60" fmla="*/ 7868 h 14063"/>
              <a:gd name="connsiteX61" fmla="*/ 1153 w 10439"/>
              <a:gd name="connsiteY61" fmla="*/ 7770 h 14063"/>
              <a:gd name="connsiteX62" fmla="*/ 1120 w 10439"/>
              <a:gd name="connsiteY62" fmla="*/ 7663 h 14063"/>
              <a:gd name="connsiteX63" fmla="*/ 1090 w 10439"/>
              <a:gd name="connsiteY63" fmla="*/ 7563 h 14063"/>
              <a:gd name="connsiteX64" fmla="*/ 1058 w 10439"/>
              <a:gd name="connsiteY64" fmla="*/ 7456 h 14063"/>
              <a:gd name="connsiteX65" fmla="*/ 1026 w 10439"/>
              <a:gd name="connsiteY65" fmla="*/ 7344 h 14063"/>
              <a:gd name="connsiteX66" fmla="*/ 994 w 10439"/>
              <a:gd name="connsiteY66" fmla="*/ 7228 h 14063"/>
              <a:gd name="connsiteX67" fmla="*/ 963 w 10439"/>
              <a:gd name="connsiteY67" fmla="*/ 7125 h 14063"/>
              <a:gd name="connsiteX68" fmla="*/ 939 w 10439"/>
              <a:gd name="connsiteY68" fmla="*/ 7041 h 14063"/>
              <a:gd name="connsiteX69" fmla="*/ 902 w 10439"/>
              <a:gd name="connsiteY69" fmla="*/ 6907 h 14063"/>
              <a:gd name="connsiteX70" fmla="*/ 864 w 10439"/>
              <a:gd name="connsiteY70" fmla="*/ 6769 h 14063"/>
              <a:gd name="connsiteX71" fmla="*/ 838 w 10439"/>
              <a:gd name="connsiteY71" fmla="*/ 6669 h 14063"/>
              <a:gd name="connsiteX72" fmla="*/ 807 w 10439"/>
              <a:gd name="connsiteY72" fmla="*/ 6544 h 14063"/>
              <a:gd name="connsiteX73" fmla="*/ 775 w 10439"/>
              <a:gd name="connsiteY73" fmla="*/ 6419 h 14063"/>
              <a:gd name="connsiteX74" fmla="*/ 744 w 10439"/>
              <a:gd name="connsiteY74" fmla="*/ 6294 h 14063"/>
              <a:gd name="connsiteX75" fmla="*/ 713 w 10439"/>
              <a:gd name="connsiteY75" fmla="*/ 6169 h 14063"/>
              <a:gd name="connsiteX76" fmla="*/ 695 w 10439"/>
              <a:gd name="connsiteY76" fmla="*/ 6106 h 14063"/>
              <a:gd name="connsiteX77" fmla="*/ 650 w 10439"/>
              <a:gd name="connsiteY77" fmla="*/ 5906 h 14063"/>
              <a:gd name="connsiteX78" fmla="*/ 619 w 10439"/>
              <a:gd name="connsiteY78" fmla="*/ 5769 h 14063"/>
              <a:gd name="connsiteX79" fmla="*/ 589 w 10439"/>
              <a:gd name="connsiteY79" fmla="*/ 5644 h 14063"/>
              <a:gd name="connsiteX80" fmla="*/ 558 w 10439"/>
              <a:gd name="connsiteY80" fmla="*/ 5495 h 14063"/>
              <a:gd name="connsiteX81" fmla="*/ 526 w 10439"/>
              <a:gd name="connsiteY81" fmla="*/ 5338 h 14063"/>
              <a:gd name="connsiteX82" fmla="*/ 494 w 10439"/>
              <a:gd name="connsiteY82" fmla="*/ 5181 h 14063"/>
              <a:gd name="connsiteX83" fmla="*/ 464 w 10439"/>
              <a:gd name="connsiteY83" fmla="*/ 5031 h 14063"/>
              <a:gd name="connsiteX84" fmla="*/ 433 w 10439"/>
              <a:gd name="connsiteY84" fmla="*/ 4869 h 14063"/>
              <a:gd name="connsiteX85" fmla="*/ 400 w 10439"/>
              <a:gd name="connsiteY85" fmla="*/ 4707 h 14063"/>
              <a:gd name="connsiteX86" fmla="*/ 389 w 10439"/>
              <a:gd name="connsiteY86" fmla="*/ 4659 h 14063"/>
              <a:gd name="connsiteX87" fmla="*/ 338 w 10439"/>
              <a:gd name="connsiteY87" fmla="*/ 4344 h 14063"/>
              <a:gd name="connsiteX88" fmla="*/ 308 w 10439"/>
              <a:gd name="connsiteY88" fmla="*/ 4150 h 14063"/>
              <a:gd name="connsiteX89" fmla="*/ 277 w 10439"/>
              <a:gd name="connsiteY89" fmla="*/ 3956 h 14063"/>
              <a:gd name="connsiteX90" fmla="*/ 231 w 10439"/>
              <a:gd name="connsiteY90" fmla="*/ 3603 h 14063"/>
              <a:gd name="connsiteX91" fmla="*/ 214 w 10439"/>
              <a:gd name="connsiteY91" fmla="*/ 3500 h 14063"/>
              <a:gd name="connsiteX92" fmla="*/ 197 w 10439"/>
              <a:gd name="connsiteY92" fmla="*/ 3416 h 14063"/>
              <a:gd name="connsiteX93" fmla="*/ 151 w 10439"/>
              <a:gd name="connsiteY93" fmla="*/ 3031 h 14063"/>
              <a:gd name="connsiteX94" fmla="*/ 120 w 10439"/>
              <a:gd name="connsiteY94" fmla="*/ 2744 h 14063"/>
              <a:gd name="connsiteX95" fmla="*/ 89 w 10439"/>
              <a:gd name="connsiteY95" fmla="*/ 2456 h 14063"/>
              <a:gd name="connsiteX96" fmla="*/ 58 w 10439"/>
              <a:gd name="connsiteY96" fmla="*/ 2125 h 14063"/>
              <a:gd name="connsiteX97" fmla="*/ 27 w 10439"/>
              <a:gd name="connsiteY97" fmla="*/ 1813 h 14063"/>
              <a:gd name="connsiteX98" fmla="*/ 9 w 10439"/>
              <a:gd name="connsiteY98" fmla="*/ 1718 h 14063"/>
              <a:gd name="connsiteX99" fmla="*/ 0 w 10439"/>
              <a:gd name="connsiteY99" fmla="*/ 1629 h 14063"/>
              <a:gd name="connsiteX100" fmla="*/ 85 w 10439"/>
              <a:gd name="connsiteY100" fmla="*/ 1588 h 14063"/>
              <a:gd name="connsiteX101" fmla="*/ 189 w 10439"/>
              <a:gd name="connsiteY101" fmla="*/ 1536 h 14063"/>
              <a:gd name="connsiteX102" fmla="*/ 364 w 10439"/>
              <a:gd name="connsiteY102" fmla="*/ 1452 h 14063"/>
              <a:gd name="connsiteX103" fmla="*/ 451 w 10439"/>
              <a:gd name="connsiteY103" fmla="*/ 1406 h 14063"/>
              <a:gd name="connsiteX104" fmla="*/ 520 w 10439"/>
              <a:gd name="connsiteY104" fmla="*/ 1375 h 14063"/>
              <a:gd name="connsiteX105" fmla="*/ 600 w 10439"/>
              <a:gd name="connsiteY105" fmla="*/ 1336 h 14063"/>
              <a:gd name="connsiteX106" fmla="*/ 648 w 10439"/>
              <a:gd name="connsiteY106" fmla="*/ 1313 h 14063"/>
              <a:gd name="connsiteX107" fmla="*/ 731 w 10439"/>
              <a:gd name="connsiteY107" fmla="*/ 1279 h 14063"/>
              <a:gd name="connsiteX108" fmla="*/ 814 w 10439"/>
              <a:gd name="connsiteY108" fmla="*/ 1237 h 14063"/>
              <a:gd name="connsiteX109" fmla="*/ 857 w 10439"/>
              <a:gd name="connsiteY109" fmla="*/ 1216 h 14063"/>
              <a:gd name="connsiteX110" fmla="*/ 1064 w 10439"/>
              <a:gd name="connsiteY110" fmla="*/ 1124 h 14063"/>
              <a:gd name="connsiteX111" fmla="*/ 1307 w 10439"/>
              <a:gd name="connsiteY111" fmla="*/ 1019 h 14063"/>
              <a:gd name="connsiteX112" fmla="*/ 1439 w 10439"/>
              <a:gd name="connsiteY112" fmla="*/ 963 h 14063"/>
              <a:gd name="connsiteX113" fmla="*/ 1579 w 10439"/>
              <a:gd name="connsiteY113" fmla="*/ 899 h 14063"/>
              <a:gd name="connsiteX114" fmla="*/ 1642 w 10439"/>
              <a:gd name="connsiteY114" fmla="*/ 875 h 14063"/>
              <a:gd name="connsiteX115" fmla="*/ 1715 w 10439"/>
              <a:gd name="connsiteY115" fmla="*/ 846 h 14063"/>
              <a:gd name="connsiteX116" fmla="*/ 1826 w 10439"/>
              <a:gd name="connsiteY116" fmla="*/ 800 h 14063"/>
              <a:gd name="connsiteX117" fmla="*/ 1895 w 10439"/>
              <a:gd name="connsiteY117" fmla="*/ 775 h 14063"/>
              <a:gd name="connsiteX118" fmla="*/ 1970 w 10439"/>
              <a:gd name="connsiteY118" fmla="*/ 744 h 14063"/>
              <a:gd name="connsiteX119" fmla="*/ 2045 w 10439"/>
              <a:gd name="connsiteY119" fmla="*/ 712 h 14063"/>
              <a:gd name="connsiteX120" fmla="*/ 2120 w 10439"/>
              <a:gd name="connsiteY120" fmla="*/ 681 h 14063"/>
              <a:gd name="connsiteX121" fmla="*/ 2207 w 10439"/>
              <a:gd name="connsiteY121" fmla="*/ 650 h 14063"/>
              <a:gd name="connsiteX122" fmla="*/ 2462 w 10439"/>
              <a:gd name="connsiteY122" fmla="*/ 555 h 14063"/>
              <a:gd name="connsiteX123" fmla="*/ 2531 w 10439"/>
              <a:gd name="connsiteY123" fmla="*/ 527 h 14063"/>
              <a:gd name="connsiteX124" fmla="*/ 2614 w 10439"/>
              <a:gd name="connsiteY124" fmla="*/ 495 h 14063"/>
              <a:gd name="connsiteX125" fmla="*/ 2704 w 10439"/>
              <a:gd name="connsiteY125" fmla="*/ 462 h 14063"/>
              <a:gd name="connsiteX126" fmla="*/ 2878 w 10439"/>
              <a:gd name="connsiteY126" fmla="*/ 400 h 14063"/>
              <a:gd name="connsiteX127" fmla="*/ 3044 w 10439"/>
              <a:gd name="connsiteY127" fmla="*/ 339 h 14063"/>
              <a:gd name="connsiteX128" fmla="*/ 3139 w 10439"/>
              <a:gd name="connsiteY128" fmla="*/ 307 h 14063"/>
              <a:gd name="connsiteX129" fmla="*/ 3232 w 10439"/>
              <a:gd name="connsiteY129" fmla="*/ 276 h 14063"/>
              <a:gd name="connsiteX130" fmla="*/ 3326 w 10439"/>
              <a:gd name="connsiteY130" fmla="*/ 244 h 14063"/>
              <a:gd name="connsiteX131" fmla="*/ 3420 w 10439"/>
              <a:gd name="connsiteY131" fmla="*/ 213 h 14063"/>
              <a:gd name="connsiteX132" fmla="*/ 3514 w 10439"/>
              <a:gd name="connsiteY132" fmla="*/ 182 h 14063"/>
              <a:gd name="connsiteX133" fmla="*/ 3607 w 10439"/>
              <a:gd name="connsiteY133" fmla="*/ 150 h 14063"/>
              <a:gd name="connsiteX134" fmla="*/ 3670 w 10439"/>
              <a:gd name="connsiteY134" fmla="*/ 131 h 14063"/>
              <a:gd name="connsiteX135" fmla="*/ 3795 w 10439"/>
              <a:gd name="connsiteY135" fmla="*/ 94 h 14063"/>
              <a:gd name="connsiteX136" fmla="*/ 3939 w 10439"/>
              <a:gd name="connsiteY136" fmla="*/ 49 h 14063"/>
              <a:gd name="connsiteX137" fmla="*/ 4032 w 10439"/>
              <a:gd name="connsiteY137" fmla="*/ 16 h 14063"/>
              <a:gd name="connsiteX138" fmla="*/ 7248 w 10439"/>
              <a:gd name="connsiteY138" fmla="*/ 0 h 14063"/>
              <a:gd name="connsiteX139" fmla="*/ 10439 w 10439"/>
              <a:gd name="connsiteY139" fmla="*/ 0 h 14063"/>
              <a:gd name="connsiteX140" fmla="*/ 10439 w 10439"/>
              <a:gd name="connsiteY140" fmla="*/ 2655 h 14063"/>
              <a:gd name="connsiteX141" fmla="*/ 10439 w 10439"/>
              <a:gd name="connsiteY141" fmla="*/ 5310 h 14063"/>
              <a:gd name="connsiteX142" fmla="*/ 10386 w 10439"/>
              <a:gd name="connsiteY142" fmla="*/ 5317 h 14063"/>
              <a:gd name="connsiteX143" fmla="*/ 10201 w 10439"/>
              <a:gd name="connsiteY143" fmla="*/ 5332 h 14063"/>
              <a:gd name="connsiteX144" fmla="*/ 10051 w 10439"/>
              <a:gd name="connsiteY144" fmla="*/ 5350 h 14063"/>
              <a:gd name="connsiteX145" fmla="*/ 9789 w 10439"/>
              <a:gd name="connsiteY145" fmla="*/ 5381 h 14063"/>
              <a:gd name="connsiteX146" fmla="*/ 9520 w 10439"/>
              <a:gd name="connsiteY146" fmla="*/ 5412 h 14063"/>
              <a:gd name="connsiteX147" fmla="*/ 9302 w 10439"/>
              <a:gd name="connsiteY147" fmla="*/ 5444 h 14063"/>
              <a:gd name="connsiteX148" fmla="*/ 9089 w 10439"/>
              <a:gd name="connsiteY148" fmla="*/ 5476 h 14063"/>
              <a:gd name="connsiteX149" fmla="*/ 8889 w 10439"/>
              <a:gd name="connsiteY149" fmla="*/ 5507 h 14063"/>
              <a:gd name="connsiteX150" fmla="*/ 8695 w 10439"/>
              <a:gd name="connsiteY150" fmla="*/ 5537 h 14063"/>
              <a:gd name="connsiteX151" fmla="*/ 8526 w 10439"/>
              <a:gd name="connsiteY151" fmla="*/ 5568 h 14063"/>
              <a:gd name="connsiteX152" fmla="*/ 8357 w 10439"/>
              <a:gd name="connsiteY152" fmla="*/ 5600 h 14063"/>
              <a:gd name="connsiteX153" fmla="*/ 8195 w 10439"/>
              <a:gd name="connsiteY153" fmla="*/ 5631 h 14063"/>
              <a:gd name="connsiteX154" fmla="*/ 8031 w 10439"/>
              <a:gd name="connsiteY154" fmla="*/ 5665 h 14063"/>
              <a:gd name="connsiteX155" fmla="*/ 7887 w 10439"/>
              <a:gd name="connsiteY155" fmla="*/ 5694 h 14063"/>
              <a:gd name="connsiteX156" fmla="*/ 7736 w 10439"/>
              <a:gd name="connsiteY156" fmla="*/ 5725 h 14063"/>
              <a:gd name="connsiteX157" fmla="*/ 7599 w 10439"/>
              <a:gd name="connsiteY157" fmla="*/ 5758 h 14063"/>
              <a:gd name="connsiteX158" fmla="*/ 7470 w 10439"/>
              <a:gd name="connsiteY158" fmla="*/ 5788 h 14063"/>
              <a:gd name="connsiteX159" fmla="*/ 7394 w 10439"/>
              <a:gd name="connsiteY159" fmla="*/ 5806 h 14063"/>
              <a:gd name="connsiteX160" fmla="*/ 7313 w 10439"/>
              <a:gd name="connsiteY160" fmla="*/ 5883 h 14063"/>
              <a:gd name="connsiteX161" fmla="*/ 7335 w 10439"/>
              <a:gd name="connsiteY161" fmla="*/ 5950 h 14063"/>
              <a:gd name="connsiteX162" fmla="*/ 7345 w 10439"/>
              <a:gd name="connsiteY162" fmla="*/ 5975 h 14063"/>
              <a:gd name="connsiteX163" fmla="*/ 7354 w 10439"/>
              <a:gd name="connsiteY163" fmla="*/ 6000 h 14063"/>
              <a:gd name="connsiteX164" fmla="*/ 7376 w 10439"/>
              <a:gd name="connsiteY164" fmla="*/ 6069 h 14063"/>
              <a:gd name="connsiteX165" fmla="*/ 7398 w 10439"/>
              <a:gd name="connsiteY165" fmla="*/ 6137 h 14063"/>
              <a:gd name="connsiteX166" fmla="*/ 7407 w 10439"/>
              <a:gd name="connsiteY166" fmla="*/ 6163 h 14063"/>
              <a:gd name="connsiteX167" fmla="*/ 7417 w 10439"/>
              <a:gd name="connsiteY167" fmla="*/ 6188 h 14063"/>
              <a:gd name="connsiteX168" fmla="*/ 7439 w 10439"/>
              <a:gd name="connsiteY168" fmla="*/ 6256 h 14063"/>
              <a:gd name="connsiteX169" fmla="*/ 7460 w 10439"/>
              <a:gd name="connsiteY169" fmla="*/ 6325 h 14063"/>
              <a:gd name="connsiteX170" fmla="*/ 7470 w 10439"/>
              <a:gd name="connsiteY170" fmla="*/ 6350 h 14063"/>
              <a:gd name="connsiteX171" fmla="*/ 7485 w 10439"/>
              <a:gd name="connsiteY171" fmla="*/ 6388 h 14063"/>
              <a:gd name="connsiteX172" fmla="*/ 7507 w 10439"/>
              <a:gd name="connsiteY172" fmla="*/ 6463 h 14063"/>
              <a:gd name="connsiteX173" fmla="*/ 7529 w 10439"/>
              <a:gd name="connsiteY173" fmla="*/ 6522 h 14063"/>
              <a:gd name="connsiteX174" fmla="*/ 7532 w 10439"/>
              <a:gd name="connsiteY174" fmla="*/ 6538 h 14063"/>
              <a:gd name="connsiteX175" fmla="*/ 7536 w 10439"/>
              <a:gd name="connsiteY175" fmla="*/ 6553 h 14063"/>
              <a:gd name="connsiteX176" fmla="*/ 7567 w 10439"/>
              <a:gd name="connsiteY176" fmla="*/ 6631 h 14063"/>
              <a:gd name="connsiteX177" fmla="*/ 7606 w 10439"/>
              <a:gd name="connsiteY177" fmla="*/ 6731 h 14063"/>
              <a:gd name="connsiteX178" fmla="*/ 7626 w 10439"/>
              <a:gd name="connsiteY178" fmla="*/ 6788 h 14063"/>
              <a:gd name="connsiteX179" fmla="*/ 7648 w 10439"/>
              <a:gd name="connsiteY179" fmla="*/ 6838 h 14063"/>
              <a:gd name="connsiteX180" fmla="*/ 7665 w 10439"/>
              <a:gd name="connsiteY180" fmla="*/ 6869 h 14063"/>
              <a:gd name="connsiteX181" fmla="*/ 7717 w 10439"/>
              <a:gd name="connsiteY181" fmla="*/ 7030 h 14063"/>
              <a:gd name="connsiteX182" fmla="*/ 7749 w 10439"/>
              <a:gd name="connsiteY182" fmla="*/ 7113 h 14063"/>
              <a:gd name="connsiteX183" fmla="*/ 7788 w 10439"/>
              <a:gd name="connsiteY183" fmla="*/ 7219 h 14063"/>
              <a:gd name="connsiteX184" fmla="*/ 7845 w 10439"/>
              <a:gd name="connsiteY184" fmla="*/ 7350 h 14063"/>
              <a:gd name="connsiteX185" fmla="*/ 7861 w 10439"/>
              <a:gd name="connsiteY185" fmla="*/ 7391 h 14063"/>
              <a:gd name="connsiteX186" fmla="*/ 7884 w 10439"/>
              <a:gd name="connsiteY186" fmla="*/ 7460 h 14063"/>
              <a:gd name="connsiteX187" fmla="*/ 7908 w 10439"/>
              <a:gd name="connsiteY187" fmla="*/ 7513 h 14063"/>
              <a:gd name="connsiteX188" fmla="*/ 7943 w 10439"/>
              <a:gd name="connsiteY188" fmla="*/ 7590 h 14063"/>
              <a:gd name="connsiteX189" fmla="*/ 7974 w 10439"/>
              <a:gd name="connsiteY189" fmla="*/ 7672 h 14063"/>
              <a:gd name="connsiteX190" fmla="*/ 8026 w 10439"/>
              <a:gd name="connsiteY190" fmla="*/ 7794 h 14063"/>
              <a:gd name="connsiteX191" fmla="*/ 8064 w 10439"/>
              <a:gd name="connsiteY191" fmla="*/ 7875 h 14063"/>
              <a:gd name="connsiteX192" fmla="*/ 8101 w 10439"/>
              <a:gd name="connsiteY192" fmla="*/ 7956 h 14063"/>
              <a:gd name="connsiteX193" fmla="*/ 8153 w 10439"/>
              <a:gd name="connsiteY193" fmla="*/ 8075 h 14063"/>
              <a:gd name="connsiteX194" fmla="*/ 8171 w 10439"/>
              <a:gd name="connsiteY194" fmla="*/ 8113 h 14063"/>
              <a:gd name="connsiteX195" fmla="*/ 8301 w 10439"/>
              <a:gd name="connsiteY195" fmla="*/ 8394 h 14063"/>
              <a:gd name="connsiteX196" fmla="*/ 8408 w 10439"/>
              <a:gd name="connsiteY196" fmla="*/ 8625 h 14063"/>
              <a:gd name="connsiteX197" fmla="*/ 8465 w 10439"/>
              <a:gd name="connsiteY197" fmla="*/ 8750 h 14063"/>
              <a:gd name="connsiteX198" fmla="*/ 8564 w 10439"/>
              <a:gd name="connsiteY198" fmla="*/ 8938 h 14063"/>
              <a:gd name="connsiteX199" fmla="*/ 8718 w 10439"/>
              <a:gd name="connsiteY199" fmla="*/ 9231 h 14063"/>
              <a:gd name="connsiteX200" fmla="*/ 8834 w 10439"/>
              <a:gd name="connsiteY200" fmla="*/ 9450 h 14063"/>
              <a:gd name="connsiteX201" fmla="*/ 8918 w 10439"/>
              <a:gd name="connsiteY201" fmla="*/ 9597 h 14063"/>
              <a:gd name="connsiteX202" fmla="*/ 8951 w 10439"/>
              <a:gd name="connsiteY202" fmla="*/ 9662 h 14063"/>
              <a:gd name="connsiteX203" fmla="*/ 8995 w 10439"/>
              <a:gd name="connsiteY203" fmla="*/ 9738 h 14063"/>
              <a:gd name="connsiteX204" fmla="*/ 9050 w 10439"/>
              <a:gd name="connsiteY204" fmla="*/ 9829 h 14063"/>
              <a:gd name="connsiteX205" fmla="*/ 9097 w 10439"/>
              <a:gd name="connsiteY205" fmla="*/ 9913 h 14063"/>
              <a:gd name="connsiteX206" fmla="*/ 9196 w 10439"/>
              <a:gd name="connsiteY206" fmla="*/ 10081 h 14063"/>
              <a:gd name="connsiteX207" fmla="*/ 9274 w 10439"/>
              <a:gd name="connsiteY207" fmla="*/ 10213 h 14063"/>
              <a:gd name="connsiteX208" fmla="*/ 9343 w 10439"/>
              <a:gd name="connsiteY208" fmla="*/ 10325 h 14063"/>
              <a:gd name="connsiteX209" fmla="*/ 9397 w 10439"/>
              <a:gd name="connsiteY209" fmla="*/ 10404 h 14063"/>
              <a:gd name="connsiteX210" fmla="*/ 9426 w 10439"/>
              <a:gd name="connsiteY210" fmla="*/ 10452 h 14063"/>
              <a:gd name="connsiteX211" fmla="*/ 9530 w 10439"/>
              <a:gd name="connsiteY211" fmla="*/ 10623 h 14063"/>
              <a:gd name="connsiteX212" fmla="*/ 9645 w 10439"/>
              <a:gd name="connsiteY212" fmla="*/ 10802 h 14063"/>
              <a:gd name="connsiteX213" fmla="*/ 9711 w 10439"/>
              <a:gd name="connsiteY213" fmla="*/ 10899 h 14063"/>
              <a:gd name="connsiteX214" fmla="*/ 9764 w 10439"/>
              <a:gd name="connsiteY214" fmla="*/ 10983 h 14063"/>
              <a:gd name="connsiteX215" fmla="*/ 9806 w 10439"/>
              <a:gd name="connsiteY215" fmla="*/ 11042 h 14063"/>
              <a:gd name="connsiteX216" fmla="*/ 9895 w 10439"/>
              <a:gd name="connsiteY216" fmla="*/ 11169 h 14063"/>
              <a:gd name="connsiteX217" fmla="*/ 10003 w 10439"/>
              <a:gd name="connsiteY217" fmla="*/ 11322 h 14063"/>
              <a:gd name="connsiteX218" fmla="*/ 10064 w 10439"/>
              <a:gd name="connsiteY218" fmla="*/ 11406 h 14063"/>
              <a:gd name="connsiteX219" fmla="*/ 10304 w 10439"/>
              <a:gd name="connsiteY219" fmla="*/ 11738 h 14063"/>
              <a:gd name="connsiteX220" fmla="*/ 10389 w 10439"/>
              <a:gd name="connsiteY220" fmla="*/ 11860 h 14063"/>
              <a:gd name="connsiteX221" fmla="*/ 10414 w 10439"/>
              <a:gd name="connsiteY221" fmla="*/ 11894 h 14063"/>
              <a:gd name="connsiteX222" fmla="*/ 10439 w 10439"/>
              <a:gd name="connsiteY222" fmla="*/ 12989 h 14063"/>
              <a:gd name="connsiteX223" fmla="*/ 10439 w 10439"/>
              <a:gd name="connsiteY223" fmla="*/ 14063 h 14063"/>
              <a:gd name="connsiteX224" fmla="*/ 7246 w 10439"/>
              <a:gd name="connsiteY224" fmla="*/ 14063 h 14063"/>
              <a:gd name="connsiteX225" fmla="*/ 4054 w 10439"/>
              <a:gd name="connsiteY225" fmla="*/ 14063 h 14063"/>
              <a:gd name="connsiteX226" fmla="*/ 4041 w 10439"/>
              <a:gd name="connsiteY226" fmla="*/ 14025 h 14063"/>
              <a:gd name="connsiteX0" fmla="*/ 4041 w 10439"/>
              <a:gd name="connsiteY0" fmla="*/ 14025 h 14063"/>
              <a:gd name="connsiteX1" fmla="*/ 4014 w 10439"/>
              <a:gd name="connsiteY1" fmla="*/ 13988 h 14063"/>
              <a:gd name="connsiteX2" fmla="*/ 4001 w 10439"/>
              <a:gd name="connsiteY2" fmla="*/ 13971 h 14063"/>
              <a:gd name="connsiteX3" fmla="*/ 3969 w 10439"/>
              <a:gd name="connsiteY3" fmla="*/ 13912 h 14063"/>
              <a:gd name="connsiteX4" fmla="*/ 3926 w 10439"/>
              <a:gd name="connsiteY4" fmla="*/ 13841 h 14063"/>
              <a:gd name="connsiteX5" fmla="*/ 3870 w 10439"/>
              <a:gd name="connsiteY5" fmla="*/ 13751 h 14063"/>
              <a:gd name="connsiteX6" fmla="*/ 3826 w 10439"/>
              <a:gd name="connsiteY6" fmla="*/ 13681 h 14063"/>
              <a:gd name="connsiteX7" fmla="*/ 3782 w 10439"/>
              <a:gd name="connsiteY7" fmla="*/ 13605 h 14063"/>
              <a:gd name="connsiteX8" fmla="*/ 3739 w 10439"/>
              <a:gd name="connsiteY8" fmla="*/ 13525 h 14063"/>
              <a:gd name="connsiteX9" fmla="*/ 3714 w 10439"/>
              <a:gd name="connsiteY9" fmla="*/ 13497 h 14063"/>
              <a:gd name="connsiteX10" fmla="*/ 3689 w 10439"/>
              <a:gd name="connsiteY10" fmla="*/ 13461 h 14063"/>
              <a:gd name="connsiteX11" fmla="*/ 3669 w 10439"/>
              <a:gd name="connsiteY11" fmla="*/ 13424 h 14063"/>
              <a:gd name="connsiteX12" fmla="*/ 3619 w 10439"/>
              <a:gd name="connsiteY12" fmla="*/ 13344 h 14063"/>
              <a:gd name="connsiteX13" fmla="*/ 3552 w 10439"/>
              <a:gd name="connsiteY13" fmla="*/ 13219 h 14063"/>
              <a:gd name="connsiteX14" fmla="*/ 3492 w 10439"/>
              <a:gd name="connsiteY14" fmla="*/ 13113 h 14063"/>
              <a:gd name="connsiteX15" fmla="*/ 3454 w 10439"/>
              <a:gd name="connsiteY15" fmla="*/ 13059 h 14063"/>
              <a:gd name="connsiteX16" fmla="*/ 3439 w 10439"/>
              <a:gd name="connsiteY16" fmla="*/ 13029 h 14063"/>
              <a:gd name="connsiteX17" fmla="*/ 3407 w 10439"/>
              <a:gd name="connsiteY17" fmla="*/ 12968 h 14063"/>
              <a:gd name="connsiteX18" fmla="*/ 3376 w 10439"/>
              <a:gd name="connsiteY18" fmla="*/ 12918 h 14063"/>
              <a:gd name="connsiteX19" fmla="*/ 3335 w 10439"/>
              <a:gd name="connsiteY19" fmla="*/ 12845 h 14063"/>
              <a:gd name="connsiteX20" fmla="*/ 3257 w 10439"/>
              <a:gd name="connsiteY20" fmla="*/ 12706 h 14063"/>
              <a:gd name="connsiteX21" fmla="*/ 3211 w 10439"/>
              <a:gd name="connsiteY21" fmla="*/ 12627 h 14063"/>
              <a:gd name="connsiteX22" fmla="*/ 3151 w 10439"/>
              <a:gd name="connsiteY22" fmla="*/ 12521 h 14063"/>
              <a:gd name="connsiteX23" fmla="*/ 3020 w 10439"/>
              <a:gd name="connsiteY23" fmla="*/ 12269 h 14063"/>
              <a:gd name="connsiteX24" fmla="*/ 2714 w 10439"/>
              <a:gd name="connsiteY24" fmla="*/ 11663 h 14063"/>
              <a:gd name="connsiteX25" fmla="*/ 2463 w 10439"/>
              <a:gd name="connsiteY25" fmla="*/ 11160 h 14063"/>
              <a:gd name="connsiteX26" fmla="*/ 2439 w 10439"/>
              <a:gd name="connsiteY26" fmla="*/ 11096 h 14063"/>
              <a:gd name="connsiteX27" fmla="*/ 2416 w 10439"/>
              <a:gd name="connsiteY27" fmla="*/ 11049 h 14063"/>
              <a:gd name="connsiteX28" fmla="*/ 2371 w 10439"/>
              <a:gd name="connsiteY28" fmla="*/ 10956 h 14063"/>
              <a:gd name="connsiteX29" fmla="*/ 2292 w 10439"/>
              <a:gd name="connsiteY29" fmla="*/ 10775 h 14063"/>
              <a:gd name="connsiteX30" fmla="*/ 2214 w 10439"/>
              <a:gd name="connsiteY30" fmla="*/ 10606 h 14063"/>
              <a:gd name="connsiteX31" fmla="*/ 2161 w 10439"/>
              <a:gd name="connsiteY31" fmla="*/ 10488 h 14063"/>
              <a:gd name="connsiteX32" fmla="*/ 2114 w 10439"/>
              <a:gd name="connsiteY32" fmla="*/ 10375 h 14063"/>
              <a:gd name="connsiteX33" fmla="*/ 2069 w 10439"/>
              <a:gd name="connsiteY33" fmla="*/ 10269 h 14063"/>
              <a:gd name="connsiteX34" fmla="*/ 1995 w 10439"/>
              <a:gd name="connsiteY34" fmla="*/ 10088 h 14063"/>
              <a:gd name="connsiteX35" fmla="*/ 1962 w 10439"/>
              <a:gd name="connsiteY35" fmla="*/ 10017 h 14063"/>
              <a:gd name="connsiteX36" fmla="*/ 1939 w 10439"/>
              <a:gd name="connsiteY36" fmla="*/ 9964 h 14063"/>
              <a:gd name="connsiteX37" fmla="*/ 1901 w 10439"/>
              <a:gd name="connsiteY37" fmla="*/ 9871 h 14063"/>
              <a:gd name="connsiteX38" fmla="*/ 1864 w 10439"/>
              <a:gd name="connsiteY38" fmla="*/ 9773 h 14063"/>
              <a:gd name="connsiteX39" fmla="*/ 1847 w 10439"/>
              <a:gd name="connsiteY39" fmla="*/ 9731 h 14063"/>
              <a:gd name="connsiteX40" fmla="*/ 1807 w 10439"/>
              <a:gd name="connsiteY40" fmla="*/ 9631 h 14063"/>
              <a:gd name="connsiteX41" fmla="*/ 1776 w 10439"/>
              <a:gd name="connsiteY41" fmla="*/ 9544 h 14063"/>
              <a:gd name="connsiteX42" fmla="*/ 1751 w 10439"/>
              <a:gd name="connsiteY42" fmla="*/ 9481 h 14063"/>
              <a:gd name="connsiteX43" fmla="*/ 1722 w 10439"/>
              <a:gd name="connsiteY43" fmla="*/ 9406 h 14063"/>
              <a:gd name="connsiteX44" fmla="*/ 1676 w 10439"/>
              <a:gd name="connsiteY44" fmla="*/ 9273 h 14063"/>
              <a:gd name="connsiteX45" fmla="*/ 1659 w 10439"/>
              <a:gd name="connsiteY45" fmla="*/ 9239 h 14063"/>
              <a:gd name="connsiteX46" fmla="*/ 1627 w 10439"/>
              <a:gd name="connsiteY46" fmla="*/ 9172 h 14063"/>
              <a:gd name="connsiteX47" fmla="*/ 1596 w 10439"/>
              <a:gd name="connsiteY47" fmla="*/ 9094 h 14063"/>
              <a:gd name="connsiteX48" fmla="*/ 1558 w 10439"/>
              <a:gd name="connsiteY48" fmla="*/ 8972 h 14063"/>
              <a:gd name="connsiteX49" fmla="*/ 1526 w 10439"/>
              <a:gd name="connsiteY49" fmla="*/ 8875 h 14063"/>
              <a:gd name="connsiteX50" fmla="*/ 1495 w 10439"/>
              <a:gd name="connsiteY50" fmla="*/ 8797 h 14063"/>
              <a:gd name="connsiteX51" fmla="*/ 1464 w 10439"/>
              <a:gd name="connsiteY51" fmla="*/ 8706 h 14063"/>
              <a:gd name="connsiteX52" fmla="*/ 1433 w 10439"/>
              <a:gd name="connsiteY52" fmla="*/ 8619 h 14063"/>
              <a:gd name="connsiteX53" fmla="*/ 1401 w 10439"/>
              <a:gd name="connsiteY53" fmla="*/ 8531 h 14063"/>
              <a:gd name="connsiteX54" fmla="*/ 1370 w 10439"/>
              <a:gd name="connsiteY54" fmla="*/ 8439 h 14063"/>
              <a:gd name="connsiteX55" fmla="*/ 1333 w 10439"/>
              <a:gd name="connsiteY55" fmla="*/ 8333 h 14063"/>
              <a:gd name="connsiteX56" fmla="*/ 1308 w 10439"/>
              <a:gd name="connsiteY56" fmla="*/ 8256 h 14063"/>
              <a:gd name="connsiteX57" fmla="*/ 1276 w 10439"/>
              <a:gd name="connsiteY57" fmla="*/ 8156 h 14063"/>
              <a:gd name="connsiteX58" fmla="*/ 1245 w 10439"/>
              <a:gd name="connsiteY58" fmla="*/ 8056 h 14063"/>
              <a:gd name="connsiteX59" fmla="*/ 1219 w 10439"/>
              <a:gd name="connsiteY59" fmla="*/ 7979 h 14063"/>
              <a:gd name="connsiteX60" fmla="*/ 1183 w 10439"/>
              <a:gd name="connsiteY60" fmla="*/ 7868 h 14063"/>
              <a:gd name="connsiteX61" fmla="*/ 1153 w 10439"/>
              <a:gd name="connsiteY61" fmla="*/ 7770 h 14063"/>
              <a:gd name="connsiteX62" fmla="*/ 1120 w 10439"/>
              <a:gd name="connsiteY62" fmla="*/ 7663 h 14063"/>
              <a:gd name="connsiteX63" fmla="*/ 1090 w 10439"/>
              <a:gd name="connsiteY63" fmla="*/ 7563 h 14063"/>
              <a:gd name="connsiteX64" fmla="*/ 1058 w 10439"/>
              <a:gd name="connsiteY64" fmla="*/ 7456 h 14063"/>
              <a:gd name="connsiteX65" fmla="*/ 1026 w 10439"/>
              <a:gd name="connsiteY65" fmla="*/ 7344 h 14063"/>
              <a:gd name="connsiteX66" fmla="*/ 994 w 10439"/>
              <a:gd name="connsiteY66" fmla="*/ 7228 h 14063"/>
              <a:gd name="connsiteX67" fmla="*/ 963 w 10439"/>
              <a:gd name="connsiteY67" fmla="*/ 7125 h 14063"/>
              <a:gd name="connsiteX68" fmla="*/ 939 w 10439"/>
              <a:gd name="connsiteY68" fmla="*/ 7041 h 14063"/>
              <a:gd name="connsiteX69" fmla="*/ 902 w 10439"/>
              <a:gd name="connsiteY69" fmla="*/ 6907 h 14063"/>
              <a:gd name="connsiteX70" fmla="*/ 864 w 10439"/>
              <a:gd name="connsiteY70" fmla="*/ 6769 h 14063"/>
              <a:gd name="connsiteX71" fmla="*/ 838 w 10439"/>
              <a:gd name="connsiteY71" fmla="*/ 6669 h 14063"/>
              <a:gd name="connsiteX72" fmla="*/ 807 w 10439"/>
              <a:gd name="connsiteY72" fmla="*/ 6544 h 14063"/>
              <a:gd name="connsiteX73" fmla="*/ 775 w 10439"/>
              <a:gd name="connsiteY73" fmla="*/ 6419 h 14063"/>
              <a:gd name="connsiteX74" fmla="*/ 744 w 10439"/>
              <a:gd name="connsiteY74" fmla="*/ 6294 h 14063"/>
              <a:gd name="connsiteX75" fmla="*/ 713 w 10439"/>
              <a:gd name="connsiteY75" fmla="*/ 6169 h 14063"/>
              <a:gd name="connsiteX76" fmla="*/ 695 w 10439"/>
              <a:gd name="connsiteY76" fmla="*/ 6106 h 14063"/>
              <a:gd name="connsiteX77" fmla="*/ 650 w 10439"/>
              <a:gd name="connsiteY77" fmla="*/ 5906 h 14063"/>
              <a:gd name="connsiteX78" fmla="*/ 619 w 10439"/>
              <a:gd name="connsiteY78" fmla="*/ 5769 h 14063"/>
              <a:gd name="connsiteX79" fmla="*/ 589 w 10439"/>
              <a:gd name="connsiteY79" fmla="*/ 5644 h 14063"/>
              <a:gd name="connsiteX80" fmla="*/ 558 w 10439"/>
              <a:gd name="connsiteY80" fmla="*/ 5495 h 14063"/>
              <a:gd name="connsiteX81" fmla="*/ 526 w 10439"/>
              <a:gd name="connsiteY81" fmla="*/ 5338 h 14063"/>
              <a:gd name="connsiteX82" fmla="*/ 494 w 10439"/>
              <a:gd name="connsiteY82" fmla="*/ 5181 h 14063"/>
              <a:gd name="connsiteX83" fmla="*/ 464 w 10439"/>
              <a:gd name="connsiteY83" fmla="*/ 5031 h 14063"/>
              <a:gd name="connsiteX84" fmla="*/ 433 w 10439"/>
              <a:gd name="connsiteY84" fmla="*/ 4869 h 14063"/>
              <a:gd name="connsiteX85" fmla="*/ 400 w 10439"/>
              <a:gd name="connsiteY85" fmla="*/ 4707 h 14063"/>
              <a:gd name="connsiteX86" fmla="*/ 389 w 10439"/>
              <a:gd name="connsiteY86" fmla="*/ 4659 h 14063"/>
              <a:gd name="connsiteX87" fmla="*/ 338 w 10439"/>
              <a:gd name="connsiteY87" fmla="*/ 4344 h 14063"/>
              <a:gd name="connsiteX88" fmla="*/ 308 w 10439"/>
              <a:gd name="connsiteY88" fmla="*/ 4150 h 14063"/>
              <a:gd name="connsiteX89" fmla="*/ 277 w 10439"/>
              <a:gd name="connsiteY89" fmla="*/ 3956 h 14063"/>
              <a:gd name="connsiteX90" fmla="*/ 231 w 10439"/>
              <a:gd name="connsiteY90" fmla="*/ 3603 h 14063"/>
              <a:gd name="connsiteX91" fmla="*/ 214 w 10439"/>
              <a:gd name="connsiteY91" fmla="*/ 3500 h 14063"/>
              <a:gd name="connsiteX92" fmla="*/ 197 w 10439"/>
              <a:gd name="connsiteY92" fmla="*/ 3416 h 14063"/>
              <a:gd name="connsiteX93" fmla="*/ 151 w 10439"/>
              <a:gd name="connsiteY93" fmla="*/ 3031 h 14063"/>
              <a:gd name="connsiteX94" fmla="*/ 120 w 10439"/>
              <a:gd name="connsiteY94" fmla="*/ 2744 h 14063"/>
              <a:gd name="connsiteX95" fmla="*/ 89 w 10439"/>
              <a:gd name="connsiteY95" fmla="*/ 2456 h 14063"/>
              <a:gd name="connsiteX96" fmla="*/ 58 w 10439"/>
              <a:gd name="connsiteY96" fmla="*/ 2125 h 14063"/>
              <a:gd name="connsiteX97" fmla="*/ 27 w 10439"/>
              <a:gd name="connsiteY97" fmla="*/ 1813 h 14063"/>
              <a:gd name="connsiteX98" fmla="*/ 9 w 10439"/>
              <a:gd name="connsiteY98" fmla="*/ 1718 h 14063"/>
              <a:gd name="connsiteX99" fmla="*/ 0 w 10439"/>
              <a:gd name="connsiteY99" fmla="*/ 1629 h 14063"/>
              <a:gd name="connsiteX100" fmla="*/ 85 w 10439"/>
              <a:gd name="connsiteY100" fmla="*/ 1588 h 14063"/>
              <a:gd name="connsiteX101" fmla="*/ 189 w 10439"/>
              <a:gd name="connsiteY101" fmla="*/ 1536 h 14063"/>
              <a:gd name="connsiteX102" fmla="*/ 364 w 10439"/>
              <a:gd name="connsiteY102" fmla="*/ 1452 h 14063"/>
              <a:gd name="connsiteX103" fmla="*/ 451 w 10439"/>
              <a:gd name="connsiteY103" fmla="*/ 1406 h 14063"/>
              <a:gd name="connsiteX104" fmla="*/ 520 w 10439"/>
              <a:gd name="connsiteY104" fmla="*/ 1375 h 14063"/>
              <a:gd name="connsiteX105" fmla="*/ 600 w 10439"/>
              <a:gd name="connsiteY105" fmla="*/ 1336 h 14063"/>
              <a:gd name="connsiteX106" fmla="*/ 648 w 10439"/>
              <a:gd name="connsiteY106" fmla="*/ 1313 h 14063"/>
              <a:gd name="connsiteX107" fmla="*/ 731 w 10439"/>
              <a:gd name="connsiteY107" fmla="*/ 1279 h 14063"/>
              <a:gd name="connsiteX108" fmla="*/ 814 w 10439"/>
              <a:gd name="connsiteY108" fmla="*/ 1237 h 14063"/>
              <a:gd name="connsiteX109" fmla="*/ 857 w 10439"/>
              <a:gd name="connsiteY109" fmla="*/ 1216 h 14063"/>
              <a:gd name="connsiteX110" fmla="*/ 1064 w 10439"/>
              <a:gd name="connsiteY110" fmla="*/ 1124 h 14063"/>
              <a:gd name="connsiteX111" fmla="*/ 1307 w 10439"/>
              <a:gd name="connsiteY111" fmla="*/ 1019 h 14063"/>
              <a:gd name="connsiteX112" fmla="*/ 1439 w 10439"/>
              <a:gd name="connsiteY112" fmla="*/ 963 h 14063"/>
              <a:gd name="connsiteX113" fmla="*/ 1579 w 10439"/>
              <a:gd name="connsiteY113" fmla="*/ 899 h 14063"/>
              <a:gd name="connsiteX114" fmla="*/ 1642 w 10439"/>
              <a:gd name="connsiteY114" fmla="*/ 875 h 14063"/>
              <a:gd name="connsiteX115" fmla="*/ 1715 w 10439"/>
              <a:gd name="connsiteY115" fmla="*/ 846 h 14063"/>
              <a:gd name="connsiteX116" fmla="*/ 1826 w 10439"/>
              <a:gd name="connsiteY116" fmla="*/ 800 h 14063"/>
              <a:gd name="connsiteX117" fmla="*/ 1895 w 10439"/>
              <a:gd name="connsiteY117" fmla="*/ 775 h 14063"/>
              <a:gd name="connsiteX118" fmla="*/ 1970 w 10439"/>
              <a:gd name="connsiteY118" fmla="*/ 744 h 14063"/>
              <a:gd name="connsiteX119" fmla="*/ 2045 w 10439"/>
              <a:gd name="connsiteY119" fmla="*/ 712 h 14063"/>
              <a:gd name="connsiteX120" fmla="*/ 2120 w 10439"/>
              <a:gd name="connsiteY120" fmla="*/ 681 h 14063"/>
              <a:gd name="connsiteX121" fmla="*/ 2207 w 10439"/>
              <a:gd name="connsiteY121" fmla="*/ 650 h 14063"/>
              <a:gd name="connsiteX122" fmla="*/ 2462 w 10439"/>
              <a:gd name="connsiteY122" fmla="*/ 555 h 14063"/>
              <a:gd name="connsiteX123" fmla="*/ 2531 w 10439"/>
              <a:gd name="connsiteY123" fmla="*/ 527 h 14063"/>
              <a:gd name="connsiteX124" fmla="*/ 2614 w 10439"/>
              <a:gd name="connsiteY124" fmla="*/ 495 h 14063"/>
              <a:gd name="connsiteX125" fmla="*/ 2704 w 10439"/>
              <a:gd name="connsiteY125" fmla="*/ 462 h 14063"/>
              <a:gd name="connsiteX126" fmla="*/ 2878 w 10439"/>
              <a:gd name="connsiteY126" fmla="*/ 400 h 14063"/>
              <a:gd name="connsiteX127" fmla="*/ 3044 w 10439"/>
              <a:gd name="connsiteY127" fmla="*/ 339 h 14063"/>
              <a:gd name="connsiteX128" fmla="*/ 3139 w 10439"/>
              <a:gd name="connsiteY128" fmla="*/ 307 h 14063"/>
              <a:gd name="connsiteX129" fmla="*/ 3232 w 10439"/>
              <a:gd name="connsiteY129" fmla="*/ 276 h 14063"/>
              <a:gd name="connsiteX130" fmla="*/ 3326 w 10439"/>
              <a:gd name="connsiteY130" fmla="*/ 244 h 14063"/>
              <a:gd name="connsiteX131" fmla="*/ 3420 w 10439"/>
              <a:gd name="connsiteY131" fmla="*/ 213 h 14063"/>
              <a:gd name="connsiteX132" fmla="*/ 3514 w 10439"/>
              <a:gd name="connsiteY132" fmla="*/ 182 h 14063"/>
              <a:gd name="connsiteX133" fmla="*/ 3607 w 10439"/>
              <a:gd name="connsiteY133" fmla="*/ 150 h 14063"/>
              <a:gd name="connsiteX134" fmla="*/ 3670 w 10439"/>
              <a:gd name="connsiteY134" fmla="*/ 131 h 14063"/>
              <a:gd name="connsiteX135" fmla="*/ 3795 w 10439"/>
              <a:gd name="connsiteY135" fmla="*/ 94 h 14063"/>
              <a:gd name="connsiteX136" fmla="*/ 3939 w 10439"/>
              <a:gd name="connsiteY136" fmla="*/ 49 h 14063"/>
              <a:gd name="connsiteX137" fmla="*/ 4032 w 10439"/>
              <a:gd name="connsiteY137" fmla="*/ 16 h 14063"/>
              <a:gd name="connsiteX138" fmla="*/ 7248 w 10439"/>
              <a:gd name="connsiteY138" fmla="*/ 0 h 14063"/>
              <a:gd name="connsiteX139" fmla="*/ 10439 w 10439"/>
              <a:gd name="connsiteY139" fmla="*/ 0 h 14063"/>
              <a:gd name="connsiteX140" fmla="*/ 10439 w 10439"/>
              <a:gd name="connsiteY140" fmla="*/ 2655 h 14063"/>
              <a:gd name="connsiteX141" fmla="*/ 10439 w 10439"/>
              <a:gd name="connsiteY141" fmla="*/ 5310 h 14063"/>
              <a:gd name="connsiteX142" fmla="*/ 10386 w 10439"/>
              <a:gd name="connsiteY142" fmla="*/ 5317 h 14063"/>
              <a:gd name="connsiteX143" fmla="*/ 10201 w 10439"/>
              <a:gd name="connsiteY143" fmla="*/ 5332 h 14063"/>
              <a:gd name="connsiteX144" fmla="*/ 10051 w 10439"/>
              <a:gd name="connsiteY144" fmla="*/ 5350 h 14063"/>
              <a:gd name="connsiteX145" fmla="*/ 9789 w 10439"/>
              <a:gd name="connsiteY145" fmla="*/ 5381 h 14063"/>
              <a:gd name="connsiteX146" fmla="*/ 9520 w 10439"/>
              <a:gd name="connsiteY146" fmla="*/ 5412 h 14063"/>
              <a:gd name="connsiteX147" fmla="*/ 9302 w 10439"/>
              <a:gd name="connsiteY147" fmla="*/ 5444 h 14063"/>
              <a:gd name="connsiteX148" fmla="*/ 9089 w 10439"/>
              <a:gd name="connsiteY148" fmla="*/ 5476 h 14063"/>
              <a:gd name="connsiteX149" fmla="*/ 8889 w 10439"/>
              <a:gd name="connsiteY149" fmla="*/ 5507 h 14063"/>
              <a:gd name="connsiteX150" fmla="*/ 8695 w 10439"/>
              <a:gd name="connsiteY150" fmla="*/ 5537 h 14063"/>
              <a:gd name="connsiteX151" fmla="*/ 8526 w 10439"/>
              <a:gd name="connsiteY151" fmla="*/ 5568 h 14063"/>
              <a:gd name="connsiteX152" fmla="*/ 8357 w 10439"/>
              <a:gd name="connsiteY152" fmla="*/ 5600 h 14063"/>
              <a:gd name="connsiteX153" fmla="*/ 8195 w 10439"/>
              <a:gd name="connsiteY153" fmla="*/ 5631 h 14063"/>
              <a:gd name="connsiteX154" fmla="*/ 8031 w 10439"/>
              <a:gd name="connsiteY154" fmla="*/ 5665 h 14063"/>
              <a:gd name="connsiteX155" fmla="*/ 7887 w 10439"/>
              <a:gd name="connsiteY155" fmla="*/ 5694 h 14063"/>
              <a:gd name="connsiteX156" fmla="*/ 7736 w 10439"/>
              <a:gd name="connsiteY156" fmla="*/ 5725 h 14063"/>
              <a:gd name="connsiteX157" fmla="*/ 7599 w 10439"/>
              <a:gd name="connsiteY157" fmla="*/ 5758 h 14063"/>
              <a:gd name="connsiteX158" fmla="*/ 7470 w 10439"/>
              <a:gd name="connsiteY158" fmla="*/ 5788 h 14063"/>
              <a:gd name="connsiteX159" fmla="*/ 7394 w 10439"/>
              <a:gd name="connsiteY159" fmla="*/ 5806 h 14063"/>
              <a:gd name="connsiteX160" fmla="*/ 7313 w 10439"/>
              <a:gd name="connsiteY160" fmla="*/ 5883 h 14063"/>
              <a:gd name="connsiteX161" fmla="*/ 7335 w 10439"/>
              <a:gd name="connsiteY161" fmla="*/ 5950 h 14063"/>
              <a:gd name="connsiteX162" fmla="*/ 7345 w 10439"/>
              <a:gd name="connsiteY162" fmla="*/ 5975 h 14063"/>
              <a:gd name="connsiteX163" fmla="*/ 7354 w 10439"/>
              <a:gd name="connsiteY163" fmla="*/ 6000 h 14063"/>
              <a:gd name="connsiteX164" fmla="*/ 7376 w 10439"/>
              <a:gd name="connsiteY164" fmla="*/ 6069 h 14063"/>
              <a:gd name="connsiteX165" fmla="*/ 7398 w 10439"/>
              <a:gd name="connsiteY165" fmla="*/ 6137 h 14063"/>
              <a:gd name="connsiteX166" fmla="*/ 7407 w 10439"/>
              <a:gd name="connsiteY166" fmla="*/ 6163 h 14063"/>
              <a:gd name="connsiteX167" fmla="*/ 7417 w 10439"/>
              <a:gd name="connsiteY167" fmla="*/ 6188 h 14063"/>
              <a:gd name="connsiteX168" fmla="*/ 7439 w 10439"/>
              <a:gd name="connsiteY168" fmla="*/ 6256 h 14063"/>
              <a:gd name="connsiteX169" fmla="*/ 7460 w 10439"/>
              <a:gd name="connsiteY169" fmla="*/ 6325 h 14063"/>
              <a:gd name="connsiteX170" fmla="*/ 7470 w 10439"/>
              <a:gd name="connsiteY170" fmla="*/ 6350 h 14063"/>
              <a:gd name="connsiteX171" fmla="*/ 7485 w 10439"/>
              <a:gd name="connsiteY171" fmla="*/ 6388 h 14063"/>
              <a:gd name="connsiteX172" fmla="*/ 7507 w 10439"/>
              <a:gd name="connsiteY172" fmla="*/ 6463 h 14063"/>
              <a:gd name="connsiteX173" fmla="*/ 7529 w 10439"/>
              <a:gd name="connsiteY173" fmla="*/ 6522 h 14063"/>
              <a:gd name="connsiteX174" fmla="*/ 7532 w 10439"/>
              <a:gd name="connsiteY174" fmla="*/ 6538 h 14063"/>
              <a:gd name="connsiteX175" fmla="*/ 7536 w 10439"/>
              <a:gd name="connsiteY175" fmla="*/ 6553 h 14063"/>
              <a:gd name="connsiteX176" fmla="*/ 7567 w 10439"/>
              <a:gd name="connsiteY176" fmla="*/ 6631 h 14063"/>
              <a:gd name="connsiteX177" fmla="*/ 7606 w 10439"/>
              <a:gd name="connsiteY177" fmla="*/ 6731 h 14063"/>
              <a:gd name="connsiteX178" fmla="*/ 7626 w 10439"/>
              <a:gd name="connsiteY178" fmla="*/ 6788 h 14063"/>
              <a:gd name="connsiteX179" fmla="*/ 7648 w 10439"/>
              <a:gd name="connsiteY179" fmla="*/ 6838 h 14063"/>
              <a:gd name="connsiteX180" fmla="*/ 7665 w 10439"/>
              <a:gd name="connsiteY180" fmla="*/ 6869 h 14063"/>
              <a:gd name="connsiteX181" fmla="*/ 7717 w 10439"/>
              <a:gd name="connsiteY181" fmla="*/ 7030 h 14063"/>
              <a:gd name="connsiteX182" fmla="*/ 7749 w 10439"/>
              <a:gd name="connsiteY182" fmla="*/ 7113 h 14063"/>
              <a:gd name="connsiteX183" fmla="*/ 7788 w 10439"/>
              <a:gd name="connsiteY183" fmla="*/ 7219 h 14063"/>
              <a:gd name="connsiteX184" fmla="*/ 7845 w 10439"/>
              <a:gd name="connsiteY184" fmla="*/ 7350 h 14063"/>
              <a:gd name="connsiteX185" fmla="*/ 7861 w 10439"/>
              <a:gd name="connsiteY185" fmla="*/ 7391 h 14063"/>
              <a:gd name="connsiteX186" fmla="*/ 7884 w 10439"/>
              <a:gd name="connsiteY186" fmla="*/ 7460 h 14063"/>
              <a:gd name="connsiteX187" fmla="*/ 7908 w 10439"/>
              <a:gd name="connsiteY187" fmla="*/ 7513 h 14063"/>
              <a:gd name="connsiteX188" fmla="*/ 7943 w 10439"/>
              <a:gd name="connsiteY188" fmla="*/ 7590 h 14063"/>
              <a:gd name="connsiteX189" fmla="*/ 7974 w 10439"/>
              <a:gd name="connsiteY189" fmla="*/ 7672 h 14063"/>
              <a:gd name="connsiteX190" fmla="*/ 8026 w 10439"/>
              <a:gd name="connsiteY190" fmla="*/ 7794 h 14063"/>
              <a:gd name="connsiteX191" fmla="*/ 8064 w 10439"/>
              <a:gd name="connsiteY191" fmla="*/ 7875 h 14063"/>
              <a:gd name="connsiteX192" fmla="*/ 8101 w 10439"/>
              <a:gd name="connsiteY192" fmla="*/ 7956 h 14063"/>
              <a:gd name="connsiteX193" fmla="*/ 8153 w 10439"/>
              <a:gd name="connsiteY193" fmla="*/ 8075 h 14063"/>
              <a:gd name="connsiteX194" fmla="*/ 8171 w 10439"/>
              <a:gd name="connsiteY194" fmla="*/ 8113 h 14063"/>
              <a:gd name="connsiteX195" fmla="*/ 8301 w 10439"/>
              <a:gd name="connsiteY195" fmla="*/ 8394 h 14063"/>
              <a:gd name="connsiteX196" fmla="*/ 8408 w 10439"/>
              <a:gd name="connsiteY196" fmla="*/ 8625 h 14063"/>
              <a:gd name="connsiteX197" fmla="*/ 8465 w 10439"/>
              <a:gd name="connsiteY197" fmla="*/ 8750 h 14063"/>
              <a:gd name="connsiteX198" fmla="*/ 8564 w 10439"/>
              <a:gd name="connsiteY198" fmla="*/ 8938 h 14063"/>
              <a:gd name="connsiteX199" fmla="*/ 8718 w 10439"/>
              <a:gd name="connsiteY199" fmla="*/ 9231 h 14063"/>
              <a:gd name="connsiteX200" fmla="*/ 8834 w 10439"/>
              <a:gd name="connsiteY200" fmla="*/ 9450 h 14063"/>
              <a:gd name="connsiteX201" fmla="*/ 8918 w 10439"/>
              <a:gd name="connsiteY201" fmla="*/ 9597 h 14063"/>
              <a:gd name="connsiteX202" fmla="*/ 8951 w 10439"/>
              <a:gd name="connsiteY202" fmla="*/ 9662 h 14063"/>
              <a:gd name="connsiteX203" fmla="*/ 8995 w 10439"/>
              <a:gd name="connsiteY203" fmla="*/ 9738 h 14063"/>
              <a:gd name="connsiteX204" fmla="*/ 9050 w 10439"/>
              <a:gd name="connsiteY204" fmla="*/ 9829 h 14063"/>
              <a:gd name="connsiteX205" fmla="*/ 9097 w 10439"/>
              <a:gd name="connsiteY205" fmla="*/ 9913 h 14063"/>
              <a:gd name="connsiteX206" fmla="*/ 9196 w 10439"/>
              <a:gd name="connsiteY206" fmla="*/ 10081 h 14063"/>
              <a:gd name="connsiteX207" fmla="*/ 9274 w 10439"/>
              <a:gd name="connsiteY207" fmla="*/ 10213 h 14063"/>
              <a:gd name="connsiteX208" fmla="*/ 9343 w 10439"/>
              <a:gd name="connsiteY208" fmla="*/ 10325 h 14063"/>
              <a:gd name="connsiteX209" fmla="*/ 9397 w 10439"/>
              <a:gd name="connsiteY209" fmla="*/ 10404 h 14063"/>
              <a:gd name="connsiteX210" fmla="*/ 9426 w 10439"/>
              <a:gd name="connsiteY210" fmla="*/ 10452 h 14063"/>
              <a:gd name="connsiteX211" fmla="*/ 9530 w 10439"/>
              <a:gd name="connsiteY211" fmla="*/ 10623 h 14063"/>
              <a:gd name="connsiteX212" fmla="*/ 9645 w 10439"/>
              <a:gd name="connsiteY212" fmla="*/ 10802 h 14063"/>
              <a:gd name="connsiteX213" fmla="*/ 9711 w 10439"/>
              <a:gd name="connsiteY213" fmla="*/ 10899 h 14063"/>
              <a:gd name="connsiteX214" fmla="*/ 9764 w 10439"/>
              <a:gd name="connsiteY214" fmla="*/ 10983 h 14063"/>
              <a:gd name="connsiteX215" fmla="*/ 9806 w 10439"/>
              <a:gd name="connsiteY215" fmla="*/ 11042 h 14063"/>
              <a:gd name="connsiteX216" fmla="*/ 9895 w 10439"/>
              <a:gd name="connsiteY216" fmla="*/ 11169 h 14063"/>
              <a:gd name="connsiteX217" fmla="*/ 10003 w 10439"/>
              <a:gd name="connsiteY217" fmla="*/ 11322 h 14063"/>
              <a:gd name="connsiteX218" fmla="*/ 10064 w 10439"/>
              <a:gd name="connsiteY218" fmla="*/ 11406 h 14063"/>
              <a:gd name="connsiteX219" fmla="*/ 10304 w 10439"/>
              <a:gd name="connsiteY219" fmla="*/ 11738 h 14063"/>
              <a:gd name="connsiteX220" fmla="*/ 10389 w 10439"/>
              <a:gd name="connsiteY220" fmla="*/ 11860 h 14063"/>
              <a:gd name="connsiteX221" fmla="*/ 10414 w 10439"/>
              <a:gd name="connsiteY221" fmla="*/ 11894 h 14063"/>
              <a:gd name="connsiteX222" fmla="*/ 10439 w 10439"/>
              <a:gd name="connsiteY222" fmla="*/ 12989 h 14063"/>
              <a:gd name="connsiteX223" fmla="*/ 10439 w 10439"/>
              <a:gd name="connsiteY223" fmla="*/ 14063 h 14063"/>
              <a:gd name="connsiteX224" fmla="*/ 7246 w 10439"/>
              <a:gd name="connsiteY224" fmla="*/ 14063 h 14063"/>
              <a:gd name="connsiteX225" fmla="*/ 4054 w 10439"/>
              <a:gd name="connsiteY225" fmla="*/ 14063 h 14063"/>
              <a:gd name="connsiteX226" fmla="*/ 4041 w 10439"/>
              <a:gd name="connsiteY226" fmla="*/ 14025 h 14063"/>
              <a:gd name="connsiteX0" fmla="*/ 4041 w 10439"/>
              <a:gd name="connsiteY0" fmla="*/ 14025 h 14063"/>
              <a:gd name="connsiteX1" fmla="*/ 4014 w 10439"/>
              <a:gd name="connsiteY1" fmla="*/ 13988 h 14063"/>
              <a:gd name="connsiteX2" fmla="*/ 4001 w 10439"/>
              <a:gd name="connsiteY2" fmla="*/ 13971 h 14063"/>
              <a:gd name="connsiteX3" fmla="*/ 3969 w 10439"/>
              <a:gd name="connsiteY3" fmla="*/ 13912 h 14063"/>
              <a:gd name="connsiteX4" fmla="*/ 3926 w 10439"/>
              <a:gd name="connsiteY4" fmla="*/ 13841 h 14063"/>
              <a:gd name="connsiteX5" fmla="*/ 3870 w 10439"/>
              <a:gd name="connsiteY5" fmla="*/ 13751 h 14063"/>
              <a:gd name="connsiteX6" fmla="*/ 3826 w 10439"/>
              <a:gd name="connsiteY6" fmla="*/ 13681 h 14063"/>
              <a:gd name="connsiteX7" fmla="*/ 3782 w 10439"/>
              <a:gd name="connsiteY7" fmla="*/ 13605 h 14063"/>
              <a:gd name="connsiteX8" fmla="*/ 3739 w 10439"/>
              <a:gd name="connsiteY8" fmla="*/ 13525 h 14063"/>
              <a:gd name="connsiteX9" fmla="*/ 3714 w 10439"/>
              <a:gd name="connsiteY9" fmla="*/ 13497 h 14063"/>
              <a:gd name="connsiteX10" fmla="*/ 3689 w 10439"/>
              <a:gd name="connsiteY10" fmla="*/ 13461 h 14063"/>
              <a:gd name="connsiteX11" fmla="*/ 3669 w 10439"/>
              <a:gd name="connsiteY11" fmla="*/ 13424 h 14063"/>
              <a:gd name="connsiteX12" fmla="*/ 3619 w 10439"/>
              <a:gd name="connsiteY12" fmla="*/ 13344 h 14063"/>
              <a:gd name="connsiteX13" fmla="*/ 3552 w 10439"/>
              <a:gd name="connsiteY13" fmla="*/ 13219 h 14063"/>
              <a:gd name="connsiteX14" fmla="*/ 3492 w 10439"/>
              <a:gd name="connsiteY14" fmla="*/ 13113 h 14063"/>
              <a:gd name="connsiteX15" fmla="*/ 3454 w 10439"/>
              <a:gd name="connsiteY15" fmla="*/ 13059 h 14063"/>
              <a:gd name="connsiteX16" fmla="*/ 3439 w 10439"/>
              <a:gd name="connsiteY16" fmla="*/ 13029 h 14063"/>
              <a:gd name="connsiteX17" fmla="*/ 3407 w 10439"/>
              <a:gd name="connsiteY17" fmla="*/ 12968 h 14063"/>
              <a:gd name="connsiteX18" fmla="*/ 3376 w 10439"/>
              <a:gd name="connsiteY18" fmla="*/ 12918 h 14063"/>
              <a:gd name="connsiteX19" fmla="*/ 3335 w 10439"/>
              <a:gd name="connsiteY19" fmla="*/ 12845 h 14063"/>
              <a:gd name="connsiteX20" fmla="*/ 3257 w 10439"/>
              <a:gd name="connsiteY20" fmla="*/ 12706 h 14063"/>
              <a:gd name="connsiteX21" fmla="*/ 3211 w 10439"/>
              <a:gd name="connsiteY21" fmla="*/ 12627 h 14063"/>
              <a:gd name="connsiteX22" fmla="*/ 3151 w 10439"/>
              <a:gd name="connsiteY22" fmla="*/ 12521 h 14063"/>
              <a:gd name="connsiteX23" fmla="*/ 3020 w 10439"/>
              <a:gd name="connsiteY23" fmla="*/ 12269 h 14063"/>
              <a:gd name="connsiteX24" fmla="*/ 2714 w 10439"/>
              <a:gd name="connsiteY24" fmla="*/ 11663 h 14063"/>
              <a:gd name="connsiteX25" fmla="*/ 2463 w 10439"/>
              <a:gd name="connsiteY25" fmla="*/ 11160 h 14063"/>
              <a:gd name="connsiteX26" fmla="*/ 2439 w 10439"/>
              <a:gd name="connsiteY26" fmla="*/ 11096 h 14063"/>
              <a:gd name="connsiteX27" fmla="*/ 2416 w 10439"/>
              <a:gd name="connsiteY27" fmla="*/ 11049 h 14063"/>
              <a:gd name="connsiteX28" fmla="*/ 2371 w 10439"/>
              <a:gd name="connsiteY28" fmla="*/ 10956 h 14063"/>
              <a:gd name="connsiteX29" fmla="*/ 2292 w 10439"/>
              <a:gd name="connsiteY29" fmla="*/ 10775 h 14063"/>
              <a:gd name="connsiteX30" fmla="*/ 2214 w 10439"/>
              <a:gd name="connsiteY30" fmla="*/ 10606 h 14063"/>
              <a:gd name="connsiteX31" fmla="*/ 2161 w 10439"/>
              <a:gd name="connsiteY31" fmla="*/ 10488 h 14063"/>
              <a:gd name="connsiteX32" fmla="*/ 2114 w 10439"/>
              <a:gd name="connsiteY32" fmla="*/ 10375 h 14063"/>
              <a:gd name="connsiteX33" fmla="*/ 2069 w 10439"/>
              <a:gd name="connsiteY33" fmla="*/ 10269 h 14063"/>
              <a:gd name="connsiteX34" fmla="*/ 1995 w 10439"/>
              <a:gd name="connsiteY34" fmla="*/ 10088 h 14063"/>
              <a:gd name="connsiteX35" fmla="*/ 1962 w 10439"/>
              <a:gd name="connsiteY35" fmla="*/ 10017 h 14063"/>
              <a:gd name="connsiteX36" fmla="*/ 1939 w 10439"/>
              <a:gd name="connsiteY36" fmla="*/ 9964 h 14063"/>
              <a:gd name="connsiteX37" fmla="*/ 1901 w 10439"/>
              <a:gd name="connsiteY37" fmla="*/ 9871 h 14063"/>
              <a:gd name="connsiteX38" fmla="*/ 1864 w 10439"/>
              <a:gd name="connsiteY38" fmla="*/ 9773 h 14063"/>
              <a:gd name="connsiteX39" fmla="*/ 1847 w 10439"/>
              <a:gd name="connsiteY39" fmla="*/ 9731 h 14063"/>
              <a:gd name="connsiteX40" fmla="*/ 1807 w 10439"/>
              <a:gd name="connsiteY40" fmla="*/ 9631 h 14063"/>
              <a:gd name="connsiteX41" fmla="*/ 1776 w 10439"/>
              <a:gd name="connsiteY41" fmla="*/ 9544 h 14063"/>
              <a:gd name="connsiteX42" fmla="*/ 1751 w 10439"/>
              <a:gd name="connsiteY42" fmla="*/ 9481 h 14063"/>
              <a:gd name="connsiteX43" fmla="*/ 1722 w 10439"/>
              <a:gd name="connsiteY43" fmla="*/ 9406 h 14063"/>
              <a:gd name="connsiteX44" fmla="*/ 1676 w 10439"/>
              <a:gd name="connsiteY44" fmla="*/ 9273 h 14063"/>
              <a:gd name="connsiteX45" fmla="*/ 1659 w 10439"/>
              <a:gd name="connsiteY45" fmla="*/ 9239 h 14063"/>
              <a:gd name="connsiteX46" fmla="*/ 1627 w 10439"/>
              <a:gd name="connsiteY46" fmla="*/ 9172 h 14063"/>
              <a:gd name="connsiteX47" fmla="*/ 1596 w 10439"/>
              <a:gd name="connsiteY47" fmla="*/ 9094 h 14063"/>
              <a:gd name="connsiteX48" fmla="*/ 1558 w 10439"/>
              <a:gd name="connsiteY48" fmla="*/ 8972 h 14063"/>
              <a:gd name="connsiteX49" fmla="*/ 1526 w 10439"/>
              <a:gd name="connsiteY49" fmla="*/ 8875 h 14063"/>
              <a:gd name="connsiteX50" fmla="*/ 1495 w 10439"/>
              <a:gd name="connsiteY50" fmla="*/ 8797 h 14063"/>
              <a:gd name="connsiteX51" fmla="*/ 1464 w 10439"/>
              <a:gd name="connsiteY51" fmla="*/ 8706 h 14063"/>
              <a:gd name="connsiteX52" fmla="*/ 1433 w 10439"/>
              <a:gd name="connsiteY52" fmla="*/ 8619 h 14063"/>
              <a:gd name="connsiteX53" fmla="*/ 1401 w 10439"/>
              <a:gd name="connsiteY53" fmla="*/ 8531 h 14063"/>
              <a:gd name="connsiteX54" fmla="*/ 1370 w 10439"/>
              <a:gd name="connsiteY54" fmla="*/ 8439 h 14063"/>
              <a:gd name="connsiteX55" fmla="*/ 1333 w 10439"/>
              <a:gd name="connsiteY55" fmla="*/ 8333 h 14063"/>
              <a:gd name="connsiteX56" fmla="*/ 1308 w 10439"/>
              <a:gd name="connsiteY56" fmla="*/ 8256 h 14063"/>
              <a:gd name="connsiteX57" fmla="*/ 1276 w 10439"/>
              <a:gd name="connsiteY57" fmla="*/ 8156 h 14063"/>
              <a:gd name="connsiteX58" fmla="*/ 1245 w 10439"/>
              <a:gd name="connsiteY58" fmla="*/ 8056 h 14063"/>
              <a:gd name="connsiteX59" fmla="*/ 1219 w 10439"/>
              <a:gd name="connsiteY59" fmla="*/ 7979 h 14063"/>
              <a:gd name="connsiteX60" fmla="*/ 1183 w 10439"/>
              <a:gd name="connsiteY60" fmla="*/ 7868 h 14063"/>
              <a:gd name="connsiteX61" fmla="*/ 1153 w 10439"/>
              <a:gd name="connsiteY61" fmla="*/ 7770 h 14063"/>
              <a:gd name="connsiteX62" fmla="*/ 1120 w 10439"/>
              <a:gd name="connsiteY62" fmla="*/ 7663 h 14063"/>
              <a:gd name="connsiteX63" fmla="*/ 1090 w 10439"/>
              <a:gd name="connsiteY63" fmla="*/ 7563 h 14063"/>
              <a:gd name="connsiteX64" fmla="*/ 1058 w 10439"/>
              <a:gd name="connsiteY64" fmla="*/ 7456 h 14063"/>
              <a:gd name="connsiteX65" fmla="*/ 1026 w 10439"/>
              <a:gd name="connsiteY65" fmla="*/ 7344 h 14063"/>
              <a:gd name="connsiteX66" fmla="*/ 994 w 10439"/>
              <a:gd name="connsiteY66" fmla="*/ 7228 h 14063"/>
              <a:gd name="connsiteX67" fmla="*/ 963 w 10439"/>
              <a:gd name="connsiteY67" fmla="*/ 7125 h 14063"/>
              <a:gd name="connsiteX68" fmla="*/ 939 w 10439"/>
              <a:gd name="connsiteY68" fmla="*/ 7041 h 14063"/>
              <a:gd name="connsiteX69" fmla="*/ 902 w 10439"/>
              <a:gd name="connsiteY69" fmla="*/ 6907 h 14063"/>
              <a:gd name="connsiteX70" fmla="*/ 864 w 10439"/>
              <a:gd name="connsiteY70" fmla="*/ 6769 h 14063"/>
              <a:gd name="connsiteX71" fmla="*/ 838 w 10439"/>
              <a:gd name="connsiteY71" fmla="*/ 6669 h 14063"/>
              <a:gd name="connsiteX72" fmla="*/ 807 w 10439"/>
              <a:gd name="connsiteY72" fmla="*/ 6544 h 14063"/>
              <a:gd name="connsiteX73" fmla="*/ 775 w 10439"/>
              <a:gd name="connsiteY73" fmla="*/ 6419 h 14063"/>
              <a:gd name="connsiteX74" fmla="*/ 744 w 10439"/>
              <a:gd name="connsiteY74" fmla="*/ 6294 h 14063"/>
              <a:gd name="connsiteX75" fmla="*/ 713 w 10439"/>
              <a:gd name="connsiteY75" fmla="*/ 6169 h 14063"/>
              <a:gd name="connsiteX76" fmla="*/ 695 w 10439"/>
              <a:gd name="connsiteY76" fmla="*/ 6106 h 14063"/>
              <a:gd name="connsiteX77" fmla="*/ 650 w 10439"/>
              <a:gd name="connsiteY77" fmla="*/ 5906 h 14063"/>
              <a:gd name="connsiteX78" fmla="*/ 619 w 10439"/>
              <a:gd name="connsiteY78" fmla="*/ 5769 h 14063"/>
              <a:gd name="connsiteX79" fmla="*/ 589 w 10439"/>
              <a:gd name="connsiteY79" fmla="*/ 5644 h 14063"/>
              <a:gd name="connsiteX80" fmla="*/ 558 w 10439"/>
              <a:gd name="connsiteY80" fmla="*/ 5495 h 14063"/>
              <a:gd name="connsiteX81" fmla="*/ 526 w 10439"/>
              <a:gd name="connsiteY81" fmla="*/ 5338 h 14063"/>
              <a:gd name="connsiteX82" fmla="*/ 494 w 10439"/>
              <a:gd name="connsiteY82" fmla="*/ 5181 h 14063"/>
              <a:gd name="connsiteX83" fmla="*/ 464 w 10439"/>
              <a:gd name="connsiteY83" fmla="*/ 5031 h 14063"/>
              <a:gd name="connsiteX84" fmla="*/ 433 w 10439"/>
              <a:gd name="connsiteY84" fmla="*/ 4869 h 14063"/>
              <a:gd name="connsiteX85" fmla="*/ 400 w 10439"/>
              <a:gd name="connsiteY85" fmla="*/ 4707 h 14063"/>
              <a:gd name="connsiteX86" fmla="*/ 389 w 10439"/>
              <a:gd name="connsiteY86" fmla="*/ 4659 h 14063"/>
              <a:gd name="connsiteX87" fmla="*/ 338 w 10439"/>
              <a:gd name="connsiteY87" fmla="*/ 4344 h 14063"/>
              <a:gd name="connsiteX88" fmla="*/ 308 w 10439"/>
              <a:gd name="connsiteY88" fmla="*/ 4150 h 14063"/>
              <a:gd name="connsiteX89" fmla="*/ 277 w 10439"/>
              <a:gd name="connsiteY89" fmla="*/ 3956 h 14063"/>
              <a:gd name="connsiteX90" fmla="*/ 231 w 10439"/>
              <a:gd name="connsiteY90" fmla="*/ 3603 h 14063"/>
              <a:gd name="connsiteX91" fmla="*/ 214 w 10439"/>
              <a:gd name="connsiteY91" fmla="*/ 3500 h 14063"/>
              <a:gd name="connsiteX92" fmla="*/ 197 w 10439"/>
              <a:gd name="connsiteY92" fmla="*/ 3416 h 14063"/>
              <a:gd name="connsiteX93" fmla="*/ 151 w 10439"/>
              <a:gd name="connsiteY93" fmla="*/ 3031 h 14063"/>
              <a:gd name="connsiteX94" fmla="*/ 120 w 10439"/>
              <a:gd name="connsiteY94" fmla="*/ 2744 h 14063"/>
              <a:gd name="connsiteX95" fmla="*/ 89 w 10439"/>
              <a:gd name="connsiteY95" fmla="*/ 2456 h 14063"/>
              <a:gd name="connsiteX96" fmla="*/ 58 w 10439"/>
              <a:gd name="connsiteY96" fmla="*/ 2125 h 14063"/>
              <a:gd name="connsiteX97" fmla="*/ 9 w 10439"/>
              <a:gd name="connsiteY97" fmla="*/ 1718 h 14063"/>
              <a:gd name="connsiteX98" fmla="*/ 0 w 10439"/>
              <a:gd name="connsiteY98" fmla="*/ 1629 h 14063"/>
              <a:gd name="connsiteX99" fmla="*/ 85 w 10439"/>
              <a:gd name="connsiteY99" fmla="*/ 1588 h 14063"/>
              <a:gd name="connsiteX100" fmla="*/ 189 w 10439"/>
              <a:gd name="connsiteY100" fmla="*/ 1536 h 14063"/>
              <a:gd name="connsiteX101" fmla="*/ 364 w 10439"/>
              <a:gd name="connsiteY101" fmla="*/ 1452 h 14063"/>
              <a:gd name="connsiteX102" fmla="*/ 451 w 10439"/>
              <a:gd name="connsiteY102" fmla="*/ 1406 h 14063"/>
              <a:gd name="connsiteX103" fmla="*/ 520 w 10439"/>
              <a:gd name="connsiteY103" fmla="*/ 1375 h 14063"/>
              <a:gd name="connsiteX104" fmla="*/ 600 w 10439"/>
              <a:gd name="connsiteY104" fmla="*/ 1336 h 14063"/>
              <a:gd name="connsiteX105" fmla="*/ 648 w 10439"/>
              <a:gd name="connsiteY105" fmla="*/ 1313 h 14063"/>
              <a:gd name="connsiteX106" fmla="*/ 731 w 10439"/>
              <a:gd name="connsiteY106" fmla="*/ 1279 h 14063"/>
              <a:gd name="connsiteX107" fmla="*/ 814 w 10439"/>
              <a:gd name="connsiteY107" fmla="*/ 1237 h 14063"/>
              <a:gd name="connsiteX108" fmla="*/ 857 w 10439"/>
              <a:gd name="connsiteY108" fmla="*/ 1216 h 14063"/>
              <a:gd name="connsiteX109" fmla="*/ 1064 w 10439"/>
              <a:gd name="connsiteY109" fmla="*/ 1124 h 14063"/>
              <a:gd name="connsiteX110" fmla="*/ 1307 w 10439"/>
              <a:gd name="connsiteY110" fmla="*/ 1019 h 14063"/>
              <a:gd name="connsiteX111" fmla="*/ 1439 w 10439"/>
              <a:gd name="connsiteY111" fmla="*/ 963 h 14063"/>
              <a:gd name="connsiteX112" fmla="*/ 1579 w 10439"/>
              <a:gd name="connsiteY112" fmla="*/ 899 h 14063"/>
              <a:gd name="connsiteX113" fmla="*/ 1642 w 10439"/>
              <a:gd name="connsiteY113" fmla="*/ 875 h 14063"/>
              <a:gd name="connsiteX114" fmla="*/ 1715 w 10439"/>
              <a:gd name="connsiteY114" fmla="*/ 846 h 14063"/>
              <a:gd name="connsiteX115" fmla="*/ 1826 w 10439"/>
              <a:gd name="connsiteY115" fmla="*/ 800 h 14063"/>
              <a:gd name="connsiteX116" fmla="*/ 1895 w 10439"/>
              <a:gd name="connsiteY116" fmla="*/ 775 h 14063"/>
              <a:gd name="connsiteX117" fmla="*/ 1970 w 10439"/>
              <a:gd name="connsiteY117" fmla="*/ 744 h 14063"/>
              <a:gd name="connsiteX118" fmla="*/ 2045 w 10439"/>
              <a:gd name="connsiteY118" fmla="*/ 712 h 14063"/>
              <a:gd name="connsiteX119" fmla="*/ 2120 w 10439"/>
              <a:gd name="connsiteY119" fmla="*/ 681 h 14063"/>
              <a:gd name="connsiteX120" fmla="*/ 2207 w 10439"/>
              <a:gd name="connsiteY120" fmla="*/ 650 h 14063"/>
              <a:gd name="connsiteX121" fmla="*/ 2462 w 10439"/>
              <a:gd name="connsiteY121" fmla="*/ 555 h 14063"/>
              <a:gd name="connsiteX122" fmla="*/ 2531 w 10439"/>
              <a:gd name="connsiteY122" fmla="*/ 527 h 14063"/>
              <a:gd name="connsiteX123" fmla="*/ 2614 w 10439"/>
              <a:gd name="connsiteY123" fmla="*/ 495 h 14063"/>
              <a:gd name="connsiteX124" fmla="*/ 2704 w 10439"/>
              <a:gd name="connsiteY124" fmla="*/ 462 h 14063"/>
              <a:gd name="connsiteX125" fmla="*/ 2878 w 10439"/>
              <a:gd name="connsiteY125" fmla="*/ 400 h 14063"/>
              <a:gd name="connsiteX126" fmla="*/ 3044 w 10439"/>
              <a:gd name="connsiteY126" fmla="*/ 339 h 14063"/>
              <a:gd name="connsiteX127" fmla="*/ 3139 w 10439"/>
              <a:gd name="connsiteY127" fmla="*/ 307 h 14063"/>
              <a:gd name="connsiteX128" fmla="*/ 3232 w 10439"/>
              <a:gd name="connsiteY128" fmla="*/ 276 h 14063"/>
              <a:gd name="connsiteX129" fmla="*/ 3326 w 10439"/>
              <a:gd name="connsiteY129" fmla="*/ 244 h 14063"/>
              <a:gd name="connsiteX130" fmla="*/ 3420 w 10439"/>
              <a:gd name="connsiteY130" fmla="*/ 213 h 14063"/>
              <a:gd name="connsiteX131" fmla="*/ 3514 w 10439"/>
              <a:gd name="connsiteY131" fmla="*/ 182 h 14063"/>
              <a:gd name="connsiteX132" fmla="*/ 3607 w 10439"/>
              <a:gd name="connsiteY132" fmla="*/ 150 h 14063"/>
              <a:gd name="connsiteX133" fmla="*/ 3670 w 10439"/>
              <a:gd name="connsiteY133" fmla="*/ 131 h 14063"/>
              <a:gd name="connsiteX134" fmla="*/ 3795 w 10439"/>
              <a:gd name="connsiteY134" fmla="*/ 94 h 14063"/>
              <a:gd name="connsiteX135" fmla="*/ 3939 w 10439"/>
              <a:gd name="connsiteY135" fmla="*/ 49 h 14063"/>
              <a:gd name="connsiteX136" fmla="*/ 4032 w 10439"/>
              <a:gd name="connsiteY136" fmla="*/ 16 h 14063"/>
              <a:gd name="connsiteX137" fmla="*/ 7248 w 10439"/>
              <a:gd name="connsiteY137" fmla="*/ 0 h 14063"/>
              <a:gd name="connsiteX138" fmla="*/ 10439 w 10439"/>
              <a:gd name="connsiteY138" fmla="*/ 0 h 14063"/>
              <a:gd name="connsiteX139" fmla="*/ 10439 w 10439"/>
              <a:gd name="connsiteY139" fmla="*/ 2655 h 14063"/>
              <a:gd name="connsiteX140" fmla="*/ 10439 w 10439"/>
              <a:gd name="connsiteY140" fmla="*/ 5310 h 14063"/>
              <a:gd name="connsiteX141" fmla="*/ 10386 w 10439"/>
              <a:gd name="connsiteY141" fmla="*/ 5317 h 14063"/>
              <a:gd name="connsiteX142" fmla="*/ 10201 w 10439"/>
              <a:gd name="connsiteY142" fmla="*/ 5332 h 14063"/>
              <a:gd name="connsiteX143" fmla="*/ 10051 w 10439"/>
              <a:gd name="connsiteY143" fmla="*/ 5350 h 14063"/>
              <a:gd name="connsiteX144" fmla="*/ 9789 w 10439"/>
              <a:gd name="connsiteY144" fmla="*/ 5381 h 14063"/>
              <a:gd name="connsiteX145" fmla="*/ 9520 w 10439"/>
              <a:gd name="connsiteY145" fmla="*/ 5412 h 14063"/>
              <a:gd name="connsiteX146" fmla="*/ 9302 w 10439"/>
              <a:gd name="connsiteY146" fmla="*/ 5444 h 14063"/>
              <a:gd name="connsiteX147" fmla="*/ 9089 w 10439"/>
              <a:gd name="connsiteY147" fmla="*/ 5476 h 14063"/>
              <a:gd name="connsiteX148" fmla="*/ 8889 w 10439"/>
              <a:gd name="connsiteY148" fmla="*/ 5507 h 14063"/>
              <a:gd name="connsiteX149" fmla="*/ 8695 w 10439"/>
              <a:gd name="connsiteY149" fmla="*/ 5537 h 14063"/>
              <a:gd name="connsiteX150" fmla="*/ 8526 w 10439"/>
              <a:gd name="connsiteY150" fmla="*/ 5568 h 14063"/>
              <a:gd name="connsiteX151" fmla="*/ 8357 w 10439"/>
              <a:gd name="connsiteY151" fmla="*/ 5600 h 14063"/>
              <a:gd name="connsiteX152" fmla="*/ 8195 w 10439"/>
              <a:gd name="connsiteY152" fmla="*/ 5631 h 14063"/>
              <a:gd name="connsiteX153" fmla="*/ 8031 w 10439"/>
              <a:gd name="connsiteY153" fmla="*/ 5665 h 14063"/>
              <a:gd name="connsiteX154" fmla="*/ 7887 w 10439"/>
              <a:gd name="connsiteY154" fmla="*/ 5694 h 14063"/>
              <a:gd name="connsiteX155" fmla="*/ 7736 w 10439"/>
              <a:gd name="connsiteY155" fmla="*/ 5725 h 14063"/>
              <a:gd name="connsiteX156" fmla="*/ 7599 w 10439"/>
              <a:gd name="connsiteY156" fmla="*/ 5758 h 14063"/>
              <a:gd name="connsiteX157" fmla="*/ 7470 w 10439"/>
              <a:gd name="connsiteY157" fmla="*/ 5788 h 14063"/>
              <a:gd name="connsiteX158" fmla="*/ 7394 w 10439"/>
              <a:gd name="connsiteY158" fmla="*/ 5806 h 14063"/>
              <a:gd name="connsiteX159" fmla="*/ 7313 w 10439"/>
              <a:gd name="connsiteY159" fmla="*/ 5883 h 14063"/>
              <a:gd name="connsiteX160" fmla="*/ 7335 w 10439"/>
              <a:gd name="connsiteY160" fmla="*/ 5950 h 14063"/>
              <a:gd name="connsiteX161" fmla="*/ 7345 w 10439"/>
              <a:gd name="connsiteY161" fmla="*/ 5975 h 14063"/>
              <a:gd name="connsiteX162" fmla="*/ 7354 w 10439"/>
              <a:gd name="connsiteY162" fmla="*/ 6000 h 14063"/>
              <a:gd name="connsiteX163" fmla="*/ 7376 w 10439"/>
              <a:gd name="connsiteY163" fmla="*/ 6069 h 14063"/>
              <a:gd name="connsiteX164" fmla="*/ 7398 w 10439"/>
              <a:gd name="connsiteY164" fmla="*/ 6137 h 14063"/>
              <a:gd name="connsiteX165" fmla="*/ 7407 w 10439"/>
              <a:gd name="connsiteY165" fmla="*/ 6163 h 14063"/>
              <a:gd name="connsiteX166" fmla="*/ 7417 w 10439"/>
              <a:gd name="connsiteY166" fmla="*/ 6188 h 14063"/>
              <a:gd name="connsiteX167" fmla="*/ 7439 w 10439"/>
              <a:gd name="connsiteY167" fmla="*/ 6256 h 14063"/>
              <a:gd name="connsiteX168" fmla="*/ 7460 w 10439"/>
              <a:gd name="connsiteY168" fmla="*/ 6325 h 14063"/>
              <a:gd name="connsiteX169" fmla="*/ 7470 w 10439"/>
              <a:gd name="connsiteY169" fmla="*/ 6350 h 14063"/>
              <a:gd name="connsiteX170" fmla="*/ 7485 w 10439"/>
              <a:gd name="connsiteY170" fmla="*/ 6388 h 14063"/>
              <a:gd name="connsiteX171" fmla="*/ 7507 w 10439"/>
              <a:gd name="connsiteY171" fmla="*/ 6463 h 14063"/>
              <a:gd name="connsiteX172" fmla="*/ 7529 w 10439"/>
              <a:gd name="connsiteY172" fmla="*/ 6522 h 14063"/>
              <a:gd name="connsiteX173" fmla="*/ 7532 w 10439"/>
              <a:gd name="connsiteY173" fmla="*/ 6538 h 14063"/>
              <a:gd name="connsiteX174" fmla="*/ 7536 w 10439"/>
              <a:gd name="connsiteY174" fmla="*/ 6553 h 14063"/>
              <a:gd name="connsiteX175" fmla="*/ 7567 w 10439"/>
              <a:gd name="connsiteY175" fmla="*/ 6631 h 14063"/>
              <a:gd name="connsiteX176" fmla="*/ 7606 w 10439"/>
              <a:gd name="connsiteY176" fmla="*/ 6731 h 14063"/>
              <a:gd name="connsiteX177" fmla="*/ 7626 w 10439"/>
              <a:gd name="connsiteY177" fmla="*/ 6788 h 14063"/>
              <a:gd name="connsiteX178" fmla="*/ 7648 w 10439"/>
              <a:gd name="connsiteY178" fmla="*/ 6838 h 14063"/>
              <a:gd name="connsiteX179" fmla="*/ 7665 w 10439"/>
              <a:gd name="connsiteY179" fmla="*/ 6869 h 14063"/>
              <a:gd name="connsiteX180" fmla="*/ 7717 w 10439"/>
              <a:gd name="connsiteY180" fmla="*/ 7030 h 14063"/>
              <a:gd name="connsiteX181" fmla="*/ 7749 w 10439"/>
              <a:gd name="connsiteY181" fmla="*/ 7113 h 14063"/>
              <a:gd name="connsiteX182" fmla="*/ 7788 w 10439"/>
              <a:gd name="connsiteY182" fmla="*/ 7219 h 14063"/>
              <a:gd name="connsiteX183" fmla="*/ 7845 w 10439"/>
              <a:gd name="connsiteY183" fmla="*/ 7350 h 14063"/>
              <a:gd name="connsiteX184" fmla="*/ 7861 w 10439"/>
              <a:gd name="connsiteY184" fmla="*/ 7391 h 14063"/>
              <a:gd name="connsiteX185" fmla="*/ 7884 w 10439"/>
              <a:gd name="connsiteY185" fmla="*/ 7460 h 14063"/>
              <a:gd name="connsiteX186" fmla="*/ 7908 w 10439"/>
              <a:gd name="connsiteY186" fmla="*/ 7513 h 14063"/>
              <a:gd name="connsiteX187" fmla="*/ 7943 w 10439"/>
              <a:gd name="connsiteY187" fmla="*/ 7590 h 14063"/>
              <a:gd name="connsiteX188" fmla="*/ 7974 w 10439"/>
              <a:gd name="connsiteY188" fmla="*/ 7672 h 14063"/>
              <a:gd name="connsiteX189" fmla="*/ 8026 w 10439"/>
              <a:gd name="connsiteY189" fmla="*/ 7794 h 14063"/>
              <a:gd name="connsiteX190" fmla="*/ 8064 w 10439"/>
              <a:gd name="connsiteY190" fmla="*/ 7875 h 14063"/>
              <a:gd name="connsiteX191" fmla="*/ 8101 w 10439"/>
              <a:gd name="connsiteY191" fmla="*/ 7956 h 14063"/>
              <a:gd name="connsiteX192" fmla="*/ 8153 w 10439"/>
              <a:gd name="connsiteY192" fmla="*/ 8075 h 14063"/>
              <a:gd name="connsiteX193" fmla="*/ 8171 w 10439"/>
              <a:gd name="connsiteY193" fmla="*/ 8113 h 14063"/>
              <a:gd name="connsiteX194" fmla="*/ 8301 w 10439"/>
              <a:gd name="connsiteY194" fmla="*/ 8394 h 14063"/>
              <a:gd name="connsiteX195" fmla="*/ 8408 w 10439"/>
              <a:gd name="connsiteY195" fmla="*/ 8625 h 14063"/>
              <a:gd name="connsiteX196" fmla="*/ 8465 w 10439"/>
              <a:gd name="connsiteY196" fmla="*/ 8750 h 14063"/>
              <a:gd name="connsiteX197" fmla="*/ 8564 w 10439"/>
              <a:gd name="connsiteY197" fmla="*/ 8938 h 14063"/>
              <a:gd name="connsiteX198" fmla="*/ 8718 w 10439"/>
              <a:gd name="connsiteY198" fmla="*/ 9231 h 14063"/>
              <a:gd name="connsiteX199" fmla="*/ 8834 w 10439"/>
              <a:gd name="connsiteY199" fmla="*/ 9450 h 14063"/>
              <a:gd name="connsiteX200" fmla="*/ 8918 w 10439"/>
              <a:gd name="connsiteY200" fmla="*/ 9597 h 14063"/>
              <a:gd name="connsiteX201" fmla="*/ 8951 w 10439"/>
              <a:gd name="connsiteY201" fmla="*/ 9662 h 14063"/>
              <a:gd name="connsiteX202" fmla="*/ 8995 w 10439"/>
              <a:gd name="connsiteY202" fmla="*/ 9738 h 14063"/>
              <a:gd name="connsiteX203" fmla="*/ 9050 w 10439"/>
              <a:gd name="connsiteY203" fmla="*/ 9829 h 14063"/>
              <a:gd name="connsiteX204" fmla="*/ 9097 w 10439"/>
              <a:gd name="connsiteY204" fmla="*/ 9913 h 14063"/>
              <a:gd name="connsiteX205" fmla="*/ 9196 w 10439"/>
              <a:gd name="connsiteY205" fmla="*/ 10081 h 14063"/>
              <a:gd name="connsiteX206" fmla="*/ 9274 w 10439"/>
              <a:gd name="connsiteY206" fmla="*/ 10213 h 14063"/>
              <a:gd name="connsiteX207" fmla="*/ 9343 w 10439"/>
              <a:gd name="connsiteY207" fmla="*/ 10325 h 14063"/>
              <a:gd name="connsiteX208" fmla="*/ 9397 w 10439"/>
              <a:gd name="connsiteY208" fmla="*/ 10404 h 14063"/>
              <a:gd name="connsiteX209" fmla="*/ 9426 w 10439"/>
              <a:gd name="connsiteY209" fmla="*/ 10452 h 14063"/>
              <a:gd name="connsiteX210" fmla="*/ 9530 w 10439"/>
              <a:gd name="connsiteY210" fmla="*/ 10623 h 14063"/>
              <a:gd name="connsiteX211" fmla="*/ 9645 w 10439"/>
              <a:gd name="connsiteY211" fmla="*/ 10802 h 14063"/>
              <a:gd name="connsiteX212" fmla="*/ 9711 w 10439"/>
              <a:gd name="connsiteY212" fmla="*/ 10899 h 14063"/>
              <a:gd name="connsiteX213" fmla="*/ 9764 w 10439"/>
              <a:gd name="connsiteY213" fmla="*/ 10983 h 14063"/>
              <a:gd name="connsiteX214" fmla="*/ 9806 w 10439"/>
              <a:gd name="connsiteY214" fmla="*/ 11042 h 14063"/>
              <a:gd name="connsiteX215" fmla="*/ 9895 w 10439"/>
              <a:gd name="connsiteY215" fmla="*/ 11169 h 14063"/>
              <a:gd name="connsiteX216" fmla="*/ 10003 w 10439"/>
              <a:gd name="connsiteY216" fmla="*/ 11322 h 14063"/>
              <a:gd name="connsiteX217" fmla="*/ 10064 w 10439"/>
              <a:gd name="connsiteY217" fmla="*/ 11406 h 14063"/>
              <a:gd name="connsiteX218" fmla="*/ 10304 w 10439"/>
              <a:gd name="connsiteY218" fmla="*/ 11738 h 14063"/>
              <a:gd name="connsiteX219" fmla="*/ 10389 w 10439"/>
              <a:gd name="connsiteY219" fmla="*/ 11860 h 14063"/>
              <a:gd name="connsiteX220" fmla="*/ 10414 w 10439"/>
              <a:gd name="connsiteY220" fmla="*/ 11894 h 14063"/>
              <a:gd name="connsiteX221" fmla="*/ 10439 w 10439"/>
              <a:gd name="connsiteY221" fmla="*/ 12989 h 14063"/>
              <a:gd name="connsiteX222" fmla="*/ 10439 w 10439"/>
              <a:gd name="connsiteY222" fmla="*/ 14063 h 14063"/>
              <a:gd name="connsiteX223" fmla="*/ 7246 w 10439"/>
              <a:gd name="connsiteY223" fmla="*/ 14063 h 14063"/>
              <a:gd name="connsiteX224" fmla="*/ 4054 w 10439"/>
              <a:gd name="connsiteY224" fmla="*/ 14063 h 14063"/>
              <a:gd name="connsiteX225" fmla="*/ 4041 w 10439"/>
              <a:gd name="connsiteY225" fmla="*/ 14025 h 1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10439" h="14063">
                <a:moveTo>
                  <a:pt x="4041" y="14025"/>
                </a:moveTo>
                <a:cubicBezTo>
                  <a:pt x="4033" y="14004"/>
                  <a:pt x="4022" y="13988"/>
                  <a:pt x="4014" y="13988"/>
                </a:cubicBezTo>
                <a:cubicBezTo>
                  <a:pt x="4007" y="13988"/>
                  <a:pt x="4001" y="13980"/>
                  <a:pt x="4001" y="13971"/>
                </a:cubicBezTo>
                <a:cubicBezTo>
                  <a:pt x="4001" y="13962"/>
                  <a:pt x="3987" y="13935"/>
                  <a:pt x="3969" y="13912"/>
                </a:cubicBezTo>
                <a:cubicBezTo>
                  <a:pt x="3951" y="13888"/>
                  <a:pt x="3932" y="13856"/>
                  <a:pt x="3926" y="13841"/>
                </a:cubicBezTo>
                <a:cubicBezTo>
                  <a:pt x="3920" y="13826"/>
                  <a:pt x="3895" y="13785"/>
                  <a:pt x="3870" y="13751"/>
                </a:cubicBezTo>
                <a:cubicBezTo>
                  <a:pt x="3846" y="13716"/>
                  <a:pt x="3826" y="13685"/>
                  <a:pt x="3826" y="13681"/>
                </a:cubicBezTo>
                <a:cubicBezTo>
                  <a:pt x="3826" y="13677"/>
                  <a:pt x="3806" y="13643"/>
                  <a:pt x="3782" y="13605"/>
                </a:cubicBezTo>
                <a:cubicBezTo>
                  <a:pt x="3758" y="13568"/>
                  <a:pt x="3739" y="13532"/>
                  <a:pt x="3739" y="13525"/>
                </a:cubicBezTo>
                <a:cubicBezTo>
                  <a:pt x="3739" y="13518"/>
                  <a:pt x="3727" y="13506"/>
                  <a:pt x="3714" y="13497"/>
                </a:cubicBezTo>
                <a:cubicBezTo>
                  <a:pt x="3700" y="13489"/>
                  <a:pt x="3689" y="13472"/>
                  <a:pt x="3689" y="13461"/>
                </a:cubicBezTo>
                <a:cubicBezTo>
                  <a:pt x="3689" y="13450"/>
                  <a:pt x="3680" y="13433"/>
                  <a:pt x="3669" y="13424"/>
                </a:cubicBezTo>
                <a:cubicBezTo>
                  <a:pt x="3658" y="13415"/>
                  <a:pt x="3635" y="13379"/>
                  <a:pt x="3619" y="13344"/>
                </a:cubicBezTo>
                <a:cubicBezTo>
                  <a:pt x="3603" y="13310"/>
                  <a:pt x="3572" y="13253"/>
                  <a:pt x="3552" y="13219"/>
                </a:cubicBezTo>
                <a:cubicBezTo>
                  <a:pt x="3531" y="13184"/>
                  <a:pt x="3505" y="13137"/>
                  <a:pt x="3492" y="13113"/>
                </a:cubicBezTo>
                <a:cubicBezTo>
                  <a:pt x="3480" y="13088"/>
                  <a:pt x="3463" y="13064"/>
                  <a:pt x="3454" y="13059"/>
                </a:cubicBezTo>
                <a:cubicBezTo>
                  <a:pt x="3446" y="13053"/>
                  <a:pt x="3439" y="13040"/>
                  <a:pt x="3439" y="13029"/>
                </a:cubicBezTo>
                <a:cubicBezTo>
                  <a:pt x="3439" y="13018"/>
                  <a:pt x="3425" y="12990"/>
                  <a:pt x="3407" y="12968"/>
                </a:cubicBezTo>
                <a:cubicBezTo>
                  <a:pt x="3390" y="12945"/>
                  <a:pt x="3376" y="12923"/>
                  <a:pt x="3376" y="12918"/>
                </a:cubicBezTo>
                <a:cubicBezTo>
                  <a:pt x="3376" y="12913"/>
                  <a:pt x="3358" y="12880"/>
                  <a:pt x="3335" y="12845"/>
                </a:cubicBezTo>
                <a:cubicBezTo>
                  <a:pt x="3312" y="12810"/>
                  <a:pt x="3277" y="12748"/>
                  <a:pt x="3257" y="12706"/>
                </a:cubicBezTo>
                <a:cubicBezTo>
                  <a:pt x="3236" y="12665"/>
                  <a:pt x="3216" y="12630"/>
                  <a:pt x="3211" y="12627"/>
                </a:cubicBezTo>
                <a:cubicBezTo>
                  <a:pt x="3207" y="12625"/>
                  <a:pt x="3180" y="12577"/>
                  <a:pt x="3151" y="12521"/>
                </a:cubicBezTo>
                <a:cubicBezTo>
                  <a:pt x="3123" y="12465"/>
                  <a:pt x="3064" y="12351"/>
                  <a:pt x="3020" y="12269"/>
                </a:cubicBezTo>
                <a:cubicBezTo>
                  <a:pt x="2977" y="12186"/>
                  <a:pt x="2839" y="11913"/>
                  <a:pt x="2714" y="11663"/>
                </a:cubicBezTo>
                <a:lnTo>
                  <a:pt x="2463" y="11160"/>
                </a:lnTo>
                <a:cubicBezTo>
                  <a:pt x="2449" y="11135"/>
                  <a:pt x="2439" y="11106"/>
                  <a:pt x="2439" y="11096"/>
                </a:cubicBezTo>
                <a:cubicBezTo>
                  <a:pt x="2439" y="11086"/>
                  <a:pt x="2428" y="11065"/>
                  <a:pt x="2416" y="11049"/>
                </a:cubicBezTo>
                <a:cubicBezTo>
                  <a:pt x="2404" y="11032"/>
                  <a:pt x="2383" y="10991"/>
                  <a:pt x="2371" y="10956"/>
                </a:cubicBezTo>
                <a:cubicBezTo>
                  <a:pt x="2358" y="10922"/>
                  <a:pt x="2323" y="10840"/>
                  <a:pt x="2292" y="10775"/>
                </a:cubicBezTo>
                <a:cubicBezTo>
                  <a:pt x="2262" y="10710"/>
                  <a:pt x="2226" y="10634"/>
                  <a:pt x="2214" y="10606"/>
                </a:cubicBezTo>
                <a:cubicBezTo>
                  <a:pt x="2202" y="10579"/>
                  <a:pt x="2178" y="10525"/>
                  <a:pt x="2161" y="10488"/>
                </a:cubicBezTo>
                <a:cubicBezTo>
                  <a:pt x="2144" y="10450"/>
                  <a:pt x="2123" y="10399"/>
                  <a:pt x="2114" y="10375"/>
                </a:cubicBezTo>
                <a:cubicBezTo>
                  <a:pt x="2105" y="10351"/>
                  <a:pt x="2085" y="10303"/>
                  <a:pt x="2069" y="10269"/>
                </a:cubicBezTo>
                <a:cubicBezTo>
                  <a:pt x="2031" y="10186"/>
                  <a:pt x="2006" y="10126"/>
                  <a:pt x="1995" y="10088"/>
                </a:cubicBezTo>
                <a:cubicBezTo>
                  <a:pt x="1990" y="10070"/>
                  <a:pt x="1975" y="10039"/>
                  <a:pt x="1962" y="10017"/>
                </a:cubicBezTo>
                <a:cubicBezTo>
                  <a:pt x="1949" y="9996"/>
                  <a:pt x="1939" y="9972"/>
                  <a:pt x="1939" y="9964"/>
                </a:cubicBezTo>
                <a:cubicBezTo>
                  <a:pt x="1939" y="9956"/>
                  <a:pt x="1922" y="9914"/>
                  <a:pt x="1901" y="9871"/>
                </a:cubicBezTo>
                <a:cubicBezTo>
                  <a:pt x="1881" y="9827"/>
                  <a:pt x="1864" y="9783"/>
                  <a:pt x="1864" y="9773"/>
                </a:cubicBezTo>
                <a:cubicBezTo>
                  <a:pt x="1864" y="9764"/>
                  <a:pt x="1856" y="9744"/>
                  <a:pt x="1847" y="9731"/>
                </a:cubicBezTo>
                <a:cubicBezTo>
                  <a:pt x="1837" y="9717"/>
                  <a:pt x="1820" y="9673"/>
                  <a:pt x="1807" y="9631"/>
                </a:cubicBezTo>
                <a:cubicBezTo>
                  <a:pt x="1795" y="9590"/>
                  <a:pt x="1781" y="9551"/>
                  <a:pt x="1776" y="9544"/>
                </a:cubicBezTo>
                <a:cubicBezTo>
                  <a:pt x="1771" y="9537"/>
                  <a:pt x="1760" y="9509"/>
                  <a:pt x="1751" y="9481"/>
                </a:cubicBezTo>
                <a:cubicBezTo>
                  <a:pt x="1742" y="9454"/>
                  <a:pt x="1729" y="9420"/>
                  <a:pt x="1722" y="9406"/>
                </a:cubicBezTo>
                <a:cubicBezTo>
                  <a:pt x="1701" y="9369"/>
                  <a:pt x="1677" y="9296"/>
                  <a:pt x="1676" y="9273"/>
                </a:cubicBezTo>
                <a:cubicBezTo>
                  <a:pt x="1676" y="9262"/>
                  <a:pt x="1669" y="9247"/>
                  <a:pt x="1659" y="9239"/>
                </a:cubicBezTo>
                <a:cubicBezTo>
                  <a:pt x="1650" y="9232"/>
                  <a:pt x="1636" y="9201"/>
                  <a:pt x="1627" y="9172"/>
                </a:cubicBezTo>
                <a:cubicBezTo>
                  <a:pt x="1618" y="9143"/>
                  <a:pt x="1604" y="9108"/>
                  <a:pt x="1596" y="9094"/>
                </a:cubicBezTo>
                <a:cubicBezTo>
                  <a:pt x="1587" y="9080"/>
                  <a:pt x="1570" y="9025"/>
                  <a:pt x="1558" y="8972"/>
                </a:cubicBezTo>
                <a:cubicBezTo>
                  <a:pt x="1545" y="8919"/>
                  <a:pt x="1531" y="8875"/>
                  <a:pt x="1526" y="8875"/>
                </a:cubicBezTo>
                <a:cubicBezTo>
                  <a:pt x="1521" y="8875"/>
                  <a:pt x="1507" y="8840"/>
                  <a:pt x="1495" y="8797"/>
                </a:cubicBezTo>
                <a:cubicBezTo>
                  <a:pt x="1483" y="8754"/>
                  <a:pt x="1469" y="8713"/>
                  <a:pt x="1464" y="8706"/>
                </a:cubicBezTo>
                <a:cubicBezTo>
                  <a:pt x="1459" y="8699"/>
                  <a:pt x="1445" y="8660"/>
                  <a:pt x="1433" y="8619"/>
                </a:cubicBezTo>
                <a:cubicBezTo>
                  <a:pt x="1420" y="8578"/>
                  <a:pt x="1406" y="8538"/>
                  <a:pt x="1401" y="8531"/>
                </a:cubicBezTo>
                <a:cubicBezTo>
                  <a:pt x="1395" y="8524"/>
                  <a:pt x="1382" y="8483"/>
                  <a:pt x="1370" y="8439"/>
                </a:cubicBezTo>
                <a:cubicBezTo>
                  <a:pt x="1359" y="8395"/>
                  <a:pt x="1342" y="8347"/>
                  <a:pt x="1333" y="8333"/>
                </a:cubicBezTo>
                <a:cubicBezTo>
                  <a:pt x="1324" y="8318"/>
                  <a:pt x="1312" y="8284"/>
                  <a:pt x="1308" y="8256"/>
                </a:cubicBezTo>
                <a:cubicBezTo>
                  <a:pt x="1303" y="8229"/>
                  <a:pt x="1289" y="8184"/>
                  <a:pt x="1276" y="8156"/>
                </a:cubicBezTo>
                <a:cubicBezTo>
                  <a:pt x="1264" y="8129"/>
                  <a:pt x="1249" y="8084"/>
                  <a:pt x="1245" y="8056"/>
                </a:cubicBezTo>
                <a:cubicBezTo>
                  <a:pt x="1240" y="8029"/>
                  <a:pt x="1228" y="7994"/>
                  <a:pt x="1219" y="7979"/>
                </a:cubicBezTo>
                <a:cubicBezTo>
                  <a:pt x="1210" y="7965"/>
                  <a:pt x="1193" y="7914"/>
                  <a:pt x="1183" y="7868"/>
                </a:cubicBezTo>
                <a:cubicBezTo>
                  <a:pt x="1172" y="7821"/>
                  <a:pt x="1158" y="7777"/>
                  <a:pt x="1153" y="7770"/>
                </a:cubicBezTo>
                <a:cubicBezTo>
                  <a:pt x="1147" y="7762"/>
                  <a:pt x="1132" y="7714"/>
                  <a:pt x="1120" y="7663"/>
                </a:cubicBezTo>
                <a:cubicBezTo>
                  <a:pt x="1108" y="7611"/>
                  <a:pt x="1094" y="7566"/>
                  <a:pt x="1090" y="7563"/>
                </a:cubicBezTo>
                <a:cubicBezTo>
                  <a:pt x="1085" y="7559"/>
                  <a:pt x="1071" y="7511"/>
                  <a:pt x="1058" y="7456"/>
                </a:cubicBezTo>
                <a:cubicBezTo>
                  <a:pt x="1045" y="7401"/>
                  <a:pt x="1030" y="7351"/>
                  <a:pt x="1026" y="7344"/>
                </a:cubicBezTo>
                <a:cubicBezTo>
                  <a:pt x="1021" y="7337"/>
                  <a:pt x="1007" y="7285"/>
                  <a:pt x="994" y="7228"/>
                </a:cubicBezTo>
                <a:cubicBezTo>
                  <a:pt x="982" y="7171"/>
                  <a:pt x="967" y="7125"/>
                  <a:pt x="963" y="7125"/>
                </a:cubicBezTo>
                <a:cubicBezTo>
                  <a:pt x="958" y="7125"/>
                  <a:pt x="947" y="7087"/>
                  <a:pt x="939" y="7041"/>
                </a:cubicBezTo>
                <a:cubicBezTo>
                  <a:pt x="931" y="6995"/>
                  <a:pt x="914" y="6935"/>
                  <a:pt x="902" y="6907"/>
                </a:cubicBezTo>
                <a:cubicBezTo>
                  <a:pt x="890" y="6879"/>
                  <a:pt x="872" y="6817"/>
                  <a:pt x="864" y="6769"/>
                </a:cubicBezTo>
                <a:cubicBezTo>
                  <a:pt x="855" y="6721"/>
                  <a:pt x="843" y="6676"/>
                  <a:pt x="838" y="6669"/>
                </a:cubicBezTo>
                <a:cubicBezTo>
                  <a:pt x="833" y="6662"/>
                  <a:pt x="819" y="6606"/>
                  <a:pt x="807" y="6544"/>
                </a:cubicBezTo>
                <a:cubicBezTo>
                  <a:pt x="795" y="6482"/>
                  <a:pt x="781" y="6426"/>
                  <a:pt x="775" y="6419"/>
                </a:cubicBezTo>
                <a:cubicBezTo>
                  <a:pt x="770" y="6412"/>
                  <a:pt x="756" y="6356"/>
                  <a:pt x="744" y="6294"/>
                </a:cubicBezTo>
                <a:cubicBezTo>
                  <a:pt x="732" y="6232"/>
                  <a:pt x="718" y="6176"/>
                  <a:pt x="713" y="6169"/>
                </a:cubicBezTo>
                <a:cubicBezTo>
                  <a:pt x="708" y="6162"/>
                  <a:pt x="700" y="6134"/>
                  <a:pt x="695" y="6106"/>
                </a:cubicBezTo>
                <a:cubicBezTo>
                  <a:pt x="681" y="6022"/>
                  <a:pt x="661" y="5933"/>
                  <a:pt x="650" y="5906"/>
                </a:cubicBezTo>
                <a:cubicBezTo>
                  <a:pt x="644" y="5893"/>
                  <a:pt x="630" y="5831"/>
                  <a:pt x="619" y="5769"/>
                </a:cubicBezTo>
                <a:cubicBezTo>
                  <a:pt x="608" y="5707"/>
                  <a:pt x="594" y="5651"/>
                  <a:pt x="589" y="5644"/>
                </a:cubicBezTo>
                <a:cubicBezTo>
                  <a:pt x="584" y="5637"/>
                  <a:pt x="570" y="5570"/>
                  <a:pt x="558" y="5495"/>
                </a:cubicBezTo>
                <a:cubicBezTo>
                  <a:pt x="546" y="5419"/>
                  <a:pt x="531" y="5349"/>
                  <a:pt x="526" y="5338"/>
                </a:cubicBezTo>
                <a:cubicBezTo>
                  <a:pt x="520" y="5328"/>
                  <a:pt x="506" y="5257"/>
                  <a:pt x="494" y="5181"/>
                </a:cubicBezTo>
                <a:cubicBezTo>
                  <a:pt x="483" y="5106"/>
                  <a:pt x="469" y="5038"/>
                  <a:pt x="464" y="5031"/>
                </a:cubicBezTo>
                <a:cubicBezTo>
                  <a:pt x="459" y="5024"/>
                  <a:pt x="445" y="4951"/>
                  <a:pt x="433" y="4869"/>
                </a:cubicBezTo>
                <a:cubicBezTo>
                  <a:pt x="421" y="4786"/>
                  <a:pt x="406" y="4713"/>
                  <a:pt x="400" y="4707"/>
                </a:cubicBezTo>
                <a:cubicBezTo>
                  <a:pt x="394" y="4700"/>
                  <a:pt x="389" y="4679"/>
                  <a:pt x="389" y="4659"/>
                </a:cubicBezTo>
                <a:cubicBezTo>
                  <a:pt x="389" y="4609"/>
                  <a:pt x="351" y="4374"/>
                  <a:pt x="338" y="4344"/>
                </a:cubicBezTo>
                <a:cubicBezTo>
                  <a:pt x="332" y="4330"/>
                  <a:pt x="319" y="4243"/>
                  <a:pt x="308" y="4150"/>
                </a:cubicBezTo>
                <a:cubicBezTo>
                  <a:pt x="297" y="4057"/>
                  <a:pt x="283" y="3970"/>
                  <a:pt x="277" y="3956"/>
                </a:cubicBezTo>
                <a:cubicBezTo>
                  <a:pt x="265" y="3929"/>
                  <a:pt x="245" y="3769"/>
                  <a:pt x="231" y="3603"/>
                </a:cubicBezTo>
                <a:cubicBezTo>
                  <a:pt x="226" y="3546"/>
                  <a:pt x="219" y="3500"/>
                  <a:pt x="214" y="3500"/>
                </a:cubicBezTo>
                <a:cubicBezTo>
                  <a:pt x="209" y="3500"/>
                  <a:pt x="201" y="3462"/>
                  <a:pt x="197" y="3416"/>
                </a:cubicBezTo>
                <a:cubicBezTo>
                  <a:pt x="171" y="3148"/>
                  <a:pt x="160" y="3054"/>
                  <a:pt x="151" y="3031"/>
                </a:cubicBezTo>
                <a:cubicBezTo>
                  <a:pt x="145" y="3018"/>
                  <a:pt x="131" y="2888"/>
                  <a:pt x="120" y="2744"/>
                </a:cubicBezTo>
                <a:cubicBezTo>
                  <a:pt x="109" y="2599"/>
                  <a:pt x="95" y="2470"/>
                  <a:pt x="89" y="2456"/>
                </a:cubicBezTo>
                <a:cubicBezTo>
                  <a:pt x="83" y="2442"/>
                  <a:pt x="69" y="2294"/>
                  <a:pt x="58" y="2125"/>
                </a:cubicBezTo>
                <a:cubicBezTo>
                  <a:pt x="45" y="2002"/>
                  <a:pt x="19" y="1801"/>
                  <a:pt x="9" y="1718"/>
                </a:cubicBezTo>
                <a:cubicBezTo>
                  <a:pt x="6" y="1688"/>
                  <a:pt x="3" y="1659"/>
                  <a:pt x="0" y="1629"/>
                </a:cubicBezTo>
                <a:cubicBezTo>
                  <a:pt x="28" y="1615"/>
                  <a:pt x="57" y="1602"/>
                  <a:pt x="85" y="1588"/>
                </a:cubicBezTo>
                <a:cubicBezTo>
                  <a:pt x="132" y="1565"/>
                  <a:pt x="178" y="1542"/>
                  <a:pt x="189" y="1536"/>
                </a:cubicBezTo>
                <a:cubicBezTo>
                  <a:pt x="207" y="1525"/>
                  <a:pt x="232" y="1513"/>
                  <a:pt x="364" y="1452"/>
                </a:cubicBezTo>
                <a:cubicBezTo>
                  <a:pt x="401" y="1435"/>
                  <a:pt x="441" y="1414"/>
                  <a:pt x="451" y="1406"/>
                </a:cubicBezTo>
                <a:cubicBezTo>
                  <a:pt x="461" y="1397"/>
                  <a:pt x="492" y="1384"/>
                  <a:pt x="520" y="1375"/>
                </a:cubicBezTo>
                <a:cubicBezTo>
                  <a:pt x="547" y="1366"/>
                  <a:pt x="583" y="1348"/>
                  <a:pt x="600" y="1336"/>
                </a:cubicBezTo>
                <a:cubicBezTo>
                  <a:pt x="616" y="1323"/>
                  <a:pt x="638" y="1313"/>
                  <a:pt x="648" y="1313"/>
                </a:cubicBezTo>
                <a:cubicBezTo>
                  <a:pt x="658" y="1313"/>
                  <a:pt x="695" y="1298"/>
                  <a:pt x="731" y="1279"/>
                </a:cubicBezTo>
                <a:lnTo>
                  <a:pt x="814" y="1237"/>
                </a:lnTo>
                <a:cubicBezTo>
                  <a:pt x="824" y="1233"/>
                  <a:pt x="844" y="1223"/>
                  <a:pt x="857" y="1216"/>
                </a:cubicBezTo>
                <a:cubicBezTo>
                  <a:pt x="919" y="1186"/>
                  <a:pt x="1024" y="1139"/>
                  <a:pt x="1064" y="1124"/>
                </a:cubicBezTo>
                <a:cubicBezTo>
                  <a:pt x="1102" y="1110"/>
                  <a:pt x="1168" y="1082"/>
                  <a:pt x="1307" y="1019"/>
                </a:cubicBezTo>
                <a:lnTo>
                  <a:pt x="1439" y="963"/>
                </a:lnTo>
                <a:cubicBezTo>
                  <a:pt x="1490" y="942"/>
                  <a:pt x="1553" y="913"/>
                  <a:pt x="1579" y="899"/>
                </a:cubicBezTo>
                <a:cubicBezTo>
                  <a:pt x="1604" y="886"/>
                  <a:pt x="1633" y="875"/>
                  <a:pt x="1642" y="875"/>
                </a:cubicBezTo>
                <a:cubicBezTo>
                  <a:pt x="1652" y="875"/>
                  <a:pt x="1685" y="862"/>
                  <a:pt x="1715" y="846"/>
                </a:cubicBezTo>
                <a:cubicBezTo>
                  <a:pt x="1745" y="831"/>
                  <a:pt x="1795" y="810"/>
                  <a:pt x="1826" y="800"/>
                </a:cubicBezTo>
                <a:cubicBezTo>
                  <a:pt x="1857" y="791"/>
                  <a:pt x="1888" y="779"/>
                  <a:pt x="1895" y="775"/>
                </a:cubicBezTo>
                <a:cubicBezTo>
                  <a:pt x="1902" y="770"/>
                  <a:pt x="1936" y="757"/>
                  <a:pt x="1970" y="744"/>
                </a:cubicBezTo>
                <a:cubicBezTo>
                  <a:pt x="2004" y="732"/>
                  <a:pt x="2038" y="717"/>
                  <a:pt x="2045" y="712"/>
                </a:cubicBezTo>
                <a:cubicBezTo>
                  <a:pt x="2052" y="706"/>
                  <a:pt x="2086" y="693"/>
                  <a:pt x="2120" y="681"/>
                </a:cubicBezTo>
                <a:cubicBezTo>
                  <a:pt x="2154" y="670"/>
                  <a:pt x="2194" y="656"/>
                  <a:pt x="2207" y="650"/>
                </a:cubicBezTo>
                <a:cubicBezTo>
                  <a:pt x="2241" y="634"/>
                  <a:pt x="2394" y="578"/>
                  <a:pt x="2462" y="555"/>
                </a:cubicBezTo>
                <a:cubicBezTo>
                  <a:pt x="2492" y="546"/>
                  <a:pt x="2523" y="533"/>
                  <a:pt x="2531" y="527"/>
                </a:cubicBezTo>
                <a:cubicBezTo>
                  <a:pt x="2539" y="521"/>
                  <a:pt x="2576" y="506"/>
                  <a:pt x="2614" y="495"/>
                </a:cubicBezTo>
                <a:cubicBezTo>
                  <a:pt x="2651" y="483"/>
                  <a:pt x="2692" y="468"/>
                  <a:pt x="2704" y="462"/>
                </a:cubicBezTo>
                <a:cubicBezTo>
                  <a:pt x="2715" y="456"/>
                  <a:pt x="2794" y="428"/>
                  <a:pt x="2878" y="400"/>
                </a:cubicBezTo>
                <a:cubicBezTo>
                  <a:pt x="2962" y="372"/>
                  <a:pt x="3037" y="345"/>
                  <a:pt x="3044" y="339"/>
                </a:cubicBezTo>
                <a:cubicBezTo>
                  <a:pt x="3051" y="334"/>
                  <a:pt x="3094" y="319"/>
                  <a:pt x="3139" y="307"/>
                </a:cubicBezTo>
                <a:cubicBezTo>
                  <a:pt x="3183" y="295"/>
                  <a:pt x="3226" y="281"/>
                  <a:pt x="3232" y="276"/>
                </a:cubicBezTo>
                <a:cubicBezTo>
                  <a:pt x="3239" y="271"/>
                  <a:pt x="3281" y="256"/>
                  <a:pt x="3326" y="244"/>
                </a:cubicBezTo>
                <a:cubicBezTo>
                  <a:pt x="3371" y="232"/>
                  <a:pt x="3413" y="218"/>
                  <a:pt x="3420" y="213"/>
                </a:cubicBezTo>
                <a:cubicBezTo>
                  <a:pt x="3427" y="208"/>
                  <a:pt x="3469" y="194"/>
                  <a:pt x="3514" y="182"/>
                </a:cubicBezTo>
                <a:cubicBezTo>
                  <a:pt x="3558" y="170"/>
                  <a:pt x="3601" y="155"/>
                  <a:pt x="3607" y="150"/>
                </a:cubicBezTo>
                <a:cubicBezTo>
                  <a:pt x="3614" y="144"/>
                  <a:pt x="3642" y="136"/>
                  <a:pt x="3670" y="131"/>
                </a:cubicBezTo>
                <a:cubicBezTo>
                  <a:pt x="3697" y="126"/>
                  <a:pt x="3754" y="109"/>
                  <a:pt x="3795" y="94"/>
                </a:cubicBezTo>
                <a:cubicBezTo>
                  <a:pt x="3836" y="78"/>
                  <a:pt x="3901" y="58"/>
                  <a:pt x="3939" y="49"/>
                </a:cubicBezTo>
                <a:cubicBezTo>
                  <a:pt x="3976" y="40"/>
                  <a:pt x="4018" y="25"/>
                  <a:pt x="4032" y="16"/>
                </a:cubicBezTo>
                <a:cubicBezTo>
                  <a:pt x="4052" y="3"/>
                  <a:pt x="4647" y="0"/>
                  <a:pt x="7248" y="0"/>
                </a:cubicBezTo>
                <a:lnTo>
                  <a:pt x="10439" y="0"/>
                </a:lnTo>
                <a:lnTo>
                  <a:pt x="10439" y="2655"/>
                </a:lnTo>
                <a:lnTo>
                  <a:pt x="10439" y="5310"/>
                </a:lnTo>
                <a:cubicBezTo>
                  <a:pt x="10421" y="5312"/>
                  <a:pt x="10404" y="5315"/>
                  <a:pt x="10386" y="5317"/>
                </a:cubicBezTo>
                <a:cubicBezTo>
                  <a:pt x="10356" y="5321"/>
                  <a:pt x="10273" y="5328"/>
                  <a:pt x="10201" y="5332"/>
                </a:cubicBezTo>
                <a:cubicBezTo>
                  <a:pt x="10129" y="5337"/>
                  <a:pt x="10061" y="5345"/>
                  <a:pt x="10051" y="5350"/>
                </a:cubicBezTo>
                <a:cubicBezTo>
                  <a:pt x="10041" y="5355"/>
                  <a:pt x="9923" y="5369"/>
                  <a:pt x="9789" y="5381"/>
                </a:cubicBezTo>
                <a:cubicBezTo>
                  <a:pt x="9655" y="5392"/>
                  <a:pt x="9534" y="5406"/>
                  <a:pt x="9520" y="5412"/>
                </a:cubicBezTo>
                <a:cubicBezTo>
                  <a:pt x="9506" y="5418"/>
                  <a:pt x="9408" y="5432"/>
                  <a:pt x="9302" y="5444"/>
                </a:cubicBezTo>
                <a:cubicBezTo>
                  <a:pt x="9196" y="5456"/>
                  <a:pt x="9100" y="5470"/>
                  <a:pt x="9089" y="5476"/>
                </a:cubicBezTo>
                <a:cubicBezTo>
                  <a:pt x="9079" y="5481"/>
                  <a:pt x="8988" y="5495"/>
                  <a:pt x="8889" y="5507"/>
                </a:cubicBezTo>
                <a:cubicBezTo>
                  <a:pt x="8789" y="5518"/>
                  <a:pt x="8702" y="5532"/>
                  <a:pt x="8695" y="5537"/>
                </a:cubicBezTo>
                <a:cubicBezTo>
                  <a:pt x="8688" y="5542"/>
                  <a:pt x="8612" y="5556"/>
                  <a:pt x="8526" y="5568"/>
                </a:cubicBezTo>
                <a:cubicBezTo>
                  <a:pt x="8440" y="5580"/>
                  <a:pt x="8364" y="5594"/>
                  <a:pt x="8357" y="5600"/>
                </a:cubicBezTo>
                <a:cubicBezTo>
                  <a:pt x="8351" y="5605"/>
                  <a:pt x="8277" y="5619"/>
                  <a:pt x="8195" y="5631"/>
                </a:cubicBezTo>
                <a:cubicBezTo>
                  <a:pt x="8112" y="5643"/>
                  <a:pt x="8038" y="5658"/>
                  <a:pt x="8031" y="5665"/>
                </a:cubicBezTo>
                <a:cubicBezTo>
                  <a:pt x="8023" y="5671"/>
                  <a:pt x="7958" y="5684"/>
                  <a:pt x="7887" y="5694"/>
                </a:cubicBezTo>
                <a:cubicBezTo>
                  <a:pt x="7816" y="5704"/>
                  <a:pt x="7748" y="5718"/>
                  <a:pt x="7736" y="5725"/>
                </a:cubicBezTo>
                <a:cubicBezTo>
                  <a:pt x="7725" y="5731"/>
                  <a:pt x="7663" y="5746"/>
                  <a:pt x="7599" y="5758"/>
                </a:cubicBezTo>
                <a:cubicBezTo>
                  <a:pt x="7535" y="5769"/>
                  <a:pt x="7477" y="5783"/>
                  <a:pt x="7470" y="5788"/>
                </a:cubicBezTo>
                <a:cubicBezTo>
                  <a:pt x="7463" y="5793"/>
                  <a:pt x="7429" y="5801"/>
                  <a:pt x="7394" y="5806"/>
                </a:cubicBezTo>
                <a:cubicBezTo>
                  <a:pt x="7302" y="5818"/>
                  <a:pt x="7295" y="5825"/>
                  <a:pt x="7313" y="5883"/>
                </a:cubicBezTo>
                <a:cubicBezTo>
                  <a:pt x="7321" y="5909"/>
                  <a:pt x="7331" y="5940"/>
                  <a:pt x="7335" y="5950"/>
                </a:cubicBezTo>
                <a:cubicBezTo>
                  <a:pt x="7339" y="5960"/>
                  <a:pt x="7344" y="5972"/>
                  <a:pt x="7345" y="5975"/>
                </a:cubicBezTo>
                <a:cubicBezTo>
                  <a:pt x="7346" y="5978"/>
                  <a:pt x="7350" y="5990"/>
                  <a:pt x="7354" y="6000"/>
                </a:cubicBezTo>
                <a:cubicBezTo>
                  <a:pt x="7358" y="6010"/>
                  <a:pt x="7368" y="6041"/>
                  <a:pt x="7376" y="6069"/>
                </a:cubicBezTo>
                <a:cubicBezTo>
                  <a:pt x="7384" y="6096"/>
                  <a:pt x="7394" y="6127"/>
                  <a:pt x="7398" y="6137"/>
                </a:cubicBezTo>
                <a:cubicBezTo>
                  <a:pt x="7402" y="6148"/>
                  <a:pt x="7406" y="6159"/>
                  <a:pt x="7407" y="6163"/>
                </a:cubicBezTo>
                <a:cubicBezTo>
                  <a:pt x="7409" y="6166"/>
                  <a:pt x="7413" y="6177"/>
                  <a:pt x="7417" y="6188"/>
                </a:cubicBezTo>
                <a:cubicBezTo>
                  <a:pt x="7421" y="6198"/>
                  <a:pt x="7431" y="6229"/>
                  <a:pt x="7439" y="6256"/>
                </a:cubicBezTo>
                <a:cubicBezTo>
                  <a:pt x="7447" y="6284"/>
                  <a:pt x="7456" y="6315"/>
                  <a:pt x="7460" y="6325"/>
                </a:cubicBezTo>
                <a:cubicBezTo>
                  <a:pt x="7464" y="6335"/>
                  <a:pt x="7469" y="6347"/>
                  <a:pt x="7470" y="6350"/>
                </a:cubicBezTo>
                <a:cubicBezTo>
                  <a:pt x="7471" y="6353"/>
                  <a:pt x="7478" y="6370"/>
                  <a:pt x="7485" y="6388"/>
                </a:cubicBezTo>
                <a:cubicBezTo>
                  <a:pt x="7492" y="6405"/>
                  <a:pt x="7502" y="6438"/>
                  <a:pt x="7507" y="6463"/>
                </a:cubicBezTo>
                <a:cubicBezTo>
                  <a:pt x="7512" y="6487"/>
                  <a:pt x="7522" y="6513"/>
                  <a:pt x="7529" y="6522"/>
                </a:cubicBezTo>
                <a:cubicBezTo>
                  <a:pt x="7536" y="6530"/>
                  <a:pt x="7538" y="6538"/>
                  <a:pt x="7532" y="6538"/>
                </a:cubicBezTo>
                <a:cubicBezTo>
                  <a:pt x="7527" y="6538"/>
                  <a:pt x="7529" y="6545"/>
                  <a:pt x="7536" y="6553"/>
                </a:cubicBezTo>
                <a:cubicBezTo>
                  <a:pt x="7543" y="6562"/>
                  <a:pt x="7557" y="6597"/>
                  <a:pt x="7567" y="6631"/>
                </a:cubicBezTo>
                <a:cubicBezTo>
                  <a:pt x="7578" y="6666"/>
                  <a:pt x="7595" y="6711"/>
                  <a:pt x="7606" y="6731"/>
                </a:cubicBezTo>
                <a:cubicBezTo>
                  <a:pt x="7617" y="6752"/>
                  <a:pt x="7626" y="6777"/>
                  <a:pt x="7626" y="6788"/>
                </a:cubicBezTo>
                <a:cubicBezTo>
                  <a:pt x="7626" y="6798"/>
                  <a:pt x="7636" y="6821"/>
                  <a:pt x="7648" y="6838"/>
                </a:cubicBezTo>
                <a:cubicBezTo>
                  <a:pt x="7660" y="6855"/>
                  <a:pt x="7667" y="6869"/>
                  <a:pt x="7665" y="6869"/>
                </a:cubicBezTo>
                <a:cubicBezTo>
                  <a:pt x="7657" y="6869"/>
                  <a:pt x="7701" y="7004"/>
                  <a:pt x="7717" y="7030"/>
                </a:cubicBezTo>
                <a:cubicBezTo>
                  <a:pt x="7726" y="7045"/>
                  <a:pt x="7741" y="7082"/>
                  <a:pt x="7749" y="7113"/>
                </a:cubicBezTo>
                <a:cubicBezTo>
                  <a:pt x="7758" y="7143"/>
                  <a:pt x="7776" y="7191"/>
                  <a:pt x="7788" y="7219"/>
                </a:cubicBezTo>
                <a:cubicBezTo>
                  <a:pt x="7811" y="7267"/>
                  <a:pt x="7841" y="7337"/>
                  <a:pt x="7845" y="7350"/>
                </a:cubicBezTo>
                <a:cubicBezTo>
                  <a:pt x="7846" y="7353"/>
                  <a:pt x="7853" y="7372"/>
                  <a:pt x="7861" y="7391"/>
                </a:cubicBezTo>
                <a:cubicBezTo>
                  <a:pt x="7869" y="7410"/>
                  <a:pt x="7880" y="7441"/>
                  <a:pt x="7884" y="7460"/>
                </a:cubicBezTo>
                <a:cubicBezTo>
                  <a:pt x="7888" y="7479"/>
                  <a:pt x="7899" y="7502"/>
                  <a:pt x="7908" y="7513"/>
                </a:cubicBezTo>
                <a:cubicBezTo>
                  <a:pt x="7916" y="7523"/>
                  <a:pt x="7932" y="7558"/>
                  <a:pt x="7943" y="7590"/>
                </a:cubicBezTo>
                <a:cubicBezTo>
                  <a:pt x="7954" y="7623"/>
                  <a:pt x="7968" y="7660"/>
                  <a:pt x="7974" y="7672"/>
                </a:cubicBezTo>
                <a:cubicBezTo>
                  <a:pt x="7992" y="7706"/>
                  <a:pt x="8026" y="7787"/>
                  <a:pt x="8026" y="7794"/>
                </a:cubicBezTo>
                <a:cubicBezTo>
                  <a:pt x="8026" y="7797"/>
                  <a:pt x="8043" y="7834"/>
                  <a:pt x="8064" y="7875"/>
                </a:cubicBezTo>
                <a:cubicBezTo>
                  <a:pt x="8084" y="7916"/>
                  <a:pt x="8101" y="7953"/>
                  <a:pt x="8101" y="7956"/>
                </a:cubicBezTo>
                <a:cubicBezTo>
                  <a:pt x="8101" y="7965"/>
                  <a:pt x="8139" y="8052"/>
                  <a:pt x="8153" y="8075"/>
                </a:cubicBezTo>
                <a:cubicBezTo>
                  <a:pt x="8159" y="8085"/>
                  <a:pt x="8167" y="8102"/>
                  <a:pt x="8171" y="8113"/>
                </a:cubicBezTo>
                <a:cubicBezTo>
                  <a:pt x="8186" y="8150"/>
                  <a:pt x="8243" y="8272"/>
                  <a:pt x="8301" y="8394"/>
                </a:cubicBezTo>
                <a:cubicBezTo>
                  <a:pt x="8334" y="8463"/>
                  <a:pt x="8382" y="8567"/>
                  <a:pt x="8408" y="8625"/>
                </a:cubicBezTo>
                <a:cubicBezTo>
                  <a:pt x="8433" y="8683"/>
                  <a:pt x="8459" y="8740"/>
                  <a:pt x="8465" y="8750"/>
                </a:cubicBezTo>
                <a:cubicBezTo>
                  <a:pt x="8471" y="8760"/>
                  <a:pt x="8516" y="8845"/>
                  <a:pt x="8564" y="8938"/>
                </a:cubicBezTo>
                <a:cubicBezTo>
                  <a:pt x="8612" y="9030"/>
                  <a:pt x="8682" y="9163"/>
                  <a:pt x="8718" y="9231"/>
                </a:cubicBezTo>
                <a:cubicBezTo>
                  <a:pt x="8755" y="9300"/>
                  <a:pt x="8807" y="9398"/>
                  <a:pt x="8834" y="9450"/>
                </a:cubicBezTo>
                <a:cubicBezTo>
                  <a:pt x="8862" y="9502"/>
                  <a:pt x="8899" y="9568"/>
                  <a:pt x="8918" y="9597"/>
                </a:cubicBezTo>
                <a:cubicBezTo>
                  <a:pt x="8936" y="9626"/>
                  <a:pt x="8951" y="9655"/>
                  <a:pt x="8951" y="9662"/>
                </a:cubicBezTo>
                <a:cubicBezTo>
                  <a:pt x="8951" y="9669"/>
                  <a:pt x="8971" y="9704"/>
                  <a:pt x="8995" y="9738"/>
                </a:cubicBezTo>
                <a:cubicBezTo>
                  <a:pt x="9020" y="9773"/>
                  <a:pt x="9045" y="9814"/>
                  <a:pt x="9050" y="9829"/>
                </a:cubicBezTo>
                <a:cubicBezTo>
                  <a:pt x="9056" y="9845"/>
                  <a:pt x="9077" y="9883"/>
                  <a:pt x="9097" y="9913"/>
                </a:cubicBezTo>
                <a:cubicBezTo>
                  <a:pt x="9154" y="10002"/>
                  <a:pt x="9162" y="10015"/>
                  <a:pt x="9196" y="10081"/>
                </a:cubicBezTo>
                <a:cubicBezTo>
                  <a:pt x="9215" y="10116"/>
                  <a:pt x="9250" y="10175"/>
                  <a:pt x="9274" y="10213"/>
                </a:cubicBezTo>
                <a:cubicBezTo>
                  <a:pt x="9299" y="10250"/>
                  <a:pt x="9330" y="10301"/>
                  <a:pt x="9343" y="10325"/>
                </a:cubicBezTo>
                <a:cubicBezTo>
                  <a:pt x="9356" y="10349"/>
                  <a:pt x="9380" y="10385"/>
                  <a:pt x="9397" y="10404"/>
                </a:cubicBezTo>
                <a:cubicBezTo>
                  <a:pt x="9413" y="10424"/>
                  <a:pt x="9426" y="10445"/>
                  <a:pt x="9426" y="10452"/>
                </a:cubicBezTo>
                <a:cubicBezTo>
                  <a:pt x="9426" y="10460"/>
                  <a:pt x="9473" y="10537"/>
                  <a:pt x="9530" y="10623"/>
                </a:cubicBezTo>
                <a:cubicBezTo>
                  <a:pt x="9568" y="10683"/>
                  <a:pt x="9607" y="10742"/>
                  <a:pt x="9645" y="10802"/>
                </a:cubicBezTo>
                <a:cubicBezTo>
                  <a:pt x="9652" y="10813"/>
                  <a:pt x="9681" y="10857"/>
                  <a:pt x="9711" y="10899"/>
                </a:cubicBezTo>
                <a:cubicBezTo>
                  <a:pt x="9740" y="10941"/>
                  <a:pt x="9764" y="10978"/>
                  <a:pt x="9764" y="10983"/>
                </a:cubicBezTo>
                <a:cubicBezTo>
                  <a:pt x="9764" y="10987"/>
                  <a:pt x="9783" y="11014"/>
                  <a:pt x="9806" y="11042"/>
                </a:cubicBezTo>
                <a:cubicBezTo>
                  <a:pt x="9829" y="11071"/>
                  <a:pt x="9869" y="11128"/>
                  <a:pt x="9895" y="11169"/>
                </a:cubicBezTo>
                <a:cubicBezTo>
                  <a:pt x="9921" y="11210"/>
                  <a:pt x="9970" y="11279"/>
                  <a:pt x="10003" y="11322"/>
                </a:cubicBezTo>
                <a:cubicBezTo>
                  <a:pt x="10036" y="11364"/>
                  <a:pt x="10064" y="11402"/>
                  <a:pt x="10064" y="11406"/>
                </a:cubicBezTo>
                <a:cubicBezTo>
                  <a:pt x="10064" y="11416"/>
                  <a:pt x="10133" y="11511"/>
                  <a:pt x="10304" y="11738"/>
                </a:cubicBezTo>
                <a:cubicBezTo>
                  <a:pt x="10351" y="11799"/>
                  <a:pt x="10389" y="11854"/>
                  <a:pt x="10389" y="11860"/>
                </a:cubicBezTo>
                <a:cubicBezTo>
                  <a:pt x="10389" y="11866"/>
                  <a:pt x="10400" y="11881"/>
                  <a:pt x="10414" y="11894"/>
                </a:cubicBezTo>
                <a:cubicBezTo>
                  <a:pt x="10438" y="11916"/>
                  <a:pt x="10439" y="11932"/>
                  <a:pt x="10439" y="12989"/>
                </a:cubicBezTo>
                <a:lnTo>
                  <a:pt x="10439" y="14063"/>
                </a:lnTo>
                <a:lnTo>
                  <a:pt x="7246" y="14063"/>
                </a:lnTo>
                <a:lnTo>
                  <a:pt x="4054" y="14063"/>
                </a:lnTo>
                <a:cubicBezTo>
                  <a:pt x="4050" y="14050"/>
                  <a:pt x="4045" y="14038"/>
                  <a:pt x="4041" y="14025"/>
                </a:cubicBezTo>
                <a:close/>
              </a:path>
            </a:pathLst>
          </a:custGeom>
          <a:solidFill>
            <a:srgbClr val="A7CBE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250825" y="3244334"/>
            <a:ext cx="6822948" cy="369332"/>
          </a:xfrm>
        </p:spPr>
        <p:txBody>
          <a:bodyPr vert="horz" wrap="square" lIns="0" tIns="0" rIns="0" bIns="0" rtlCol="0" anchor="b" anchorCtr="0">
            <a:spAutoFit/>
          </a:bodyPr>
          <a:lstStyle>
            <a:lvl1pPr>
              <a:defRPr lang="en-US" dirty="0"/>
            </a:lvl1pPr>
          </a:lstStyle>
          <a:p>
            <a:pPr lvl="0" defTabSz="685783"/>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0EDE13F2-C0A9-472B-87D3-21287DD1B4AD}"/>
              </a:ext>
            </a:extLst>
          </p:cNvPr>
          <p:cNvPicPr>
            <a:picLocks noChangeAspect="1"/>
          </p:cNvPicPr>
          <p:nvPr userDrawn="1"/>
        </p:nvPicPr>
        <p:blipFill rotWithShape="1">
          <a:blip r:embed="rId9"/>
          <a:srcRect l="10073" t="23531" r="10073" b="23531"/>
          <a:stretch/>
        </p:blipFill>
        <p:spPr bwMode="ltGray">
          <a:xfrm>
            <a:off x="10461536" y="6323014"/>
            <a:ext cx="1308316" cy="346924"/>
          </a:xfrm>
          <a:prstGeom prst="rect">
            <a:avLst/>
          </a:prstGeom>
        </p:spPr>
      </p:pic>
    </p:spTree>
    <p:extLst>
      <p:ext uri="{BB962C8B-B14F-4D97-AF65-F5344CB8AC3E}">
        <p14:creationId xmlns:p14="http://schemas.microsoft.com/office/powerpoint/2010/main" val="303078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6"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710117"/>
            <a:ext cx="9180576" cy="369332"/>
          </a:xfrm>
          <a:prstGeom prst="rect">
            <a:avLst/>
          </a:prstGeom>
        </p:spPr>
        <p:txBody>
          <a:bodyPr vert="horz" wrap="square" lIns="0" tIns="0" rIns="0" bIns="0" rtlCol="0" anchor="b" anchorCtr="0">
            <a:spAutoFit/>
          </a:bodyPr>
          <a:lstStyle>
            <a:lvl1pPr>
              <a:defRPr lang="en-US" dirty="0"/>
            </a:lvl1pPr>
          </a:lstStyle>
          <a:p>
            <a:pPr lvl="0" defTabSz="685783"/>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Tree>
    <p:extLst>
      <p:ext uri="{BB962C8B-B14F-4D97-AF65-F5344CB8AC3E}">
        <p14:creationId xmlns:p14="http://schemas.microsoft.com/office/powerpoint/2010/main" val="46758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250825" y="2775146"/>
            <a:ext cx="2514600" cy="738664"/>
          </a:xfrm>
        </p:spPr>
        <p:txBody>
          <a:bodyPr vert="horz" wrap="square" lIns="0" tIns="0" rIns="0" bIns="0" rtlCol="0" anchor="b" anchorCtr="0">
            <a:spAutoFit/>
          </a:bodyPr>
          <a:lstStyle>
            <a:lvl1pPr>
              <a:defRPr lang="en-US" dirty="0"/>
            </a:lvl1pPr>
          </a:lstStyle>
          <a:p>
            <a:pPr lvl="0" defTabSz="685783"/>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250825" y="3659644"/>
            <a:ext cx="2514600" cy="492443"/>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6"/>
            </p:custDataLst>
          </p:nvPr>
        </p:nvSpPr>
        <p:spPr>
          <a:xfrm>
            <a:off x="250825" y="6231443"/>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250825" y="63500"/>
            <a:ext cx="2514601"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EC79E0C1-F0FD-4DA1-BFA6-382F8242572A}"/>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E7630B28-DE54-4DC5-BB11-34741D68D243}"/>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244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250825" y="2775146"/>
            <a:ext cx="3465576" cy="738664"/>
          </a:xfrm>
          <a:prstGeom prst="rect">
            <a:avLst/>
          </a:prstGeom>
        </p:spPr>
        <p:txBody>
          <a:bodyPr vert="horz" wrap="square" lIns="0" tIns="0" rIns="0" bIns="0" rtlCol="0" anchor="b" anchorCtr="0">
            <a:spAutoFit/>
          </a:bodyPr>
          <a:lstStyle>
            <a:lvl1pPr>
              <a:defRPr lang="en-US" dirty="0"/>
            </a:lvl1pPr>
          </a:lstStyle>
          <a:p>
            <a:pPr lvl="0" defTabSz="685783"/>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250825" y="3659644"/>
            <a:ext cx="3465575"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6"/>
            </p:custDataLst>
          </p:nvPr>
        </p:nvSpPr>
        <p:spPr>
          <a:xfrm>
            <a:off x="250825" y="6231443"/>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250825" y="63500"/>
            <a:ext cx="3465577"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FB778F2A-3166-4711-BFA0-B4BBD27B893C}"/>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B91C5BC1-2588-4295-A25A-31E05F7726B7}"/>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D2FFFA5-D877-4C28-AA9B-681AEF3D0739}"/>
              </a:ext>
            </a:extLst>
          </p:cNvPr>
          <p:cNvSpPr txBox="1"/>
          <p:nvPr userDrawn="1"/>
        </p:nvSpPr>
        <p:spPr bwMode="auto">
          <a:xfrm>
            <a:off x="3658851" y="6596390"/>
            <a:ext cx="4874297" cy="261610"/>
          </a:xfrm>
          <a:prstGeom prst="rect">
            <a:avLst/>
          </a:prstGeom>
          <a:noFill/>
        </p:spPr>
        <p:txBody>
          <a:bodyPr wrap="square" rtlCol="0">
            <a:spAutoFit/>
          </a:bodyPr>
          <a:lstStyle/>
          <a:p>
            <a:pPr algn="ctr"/>
            <a:r>
              <a:rPr lang="en-US" sz="1100" b="1">
                <a:solidFill>
                  <a:schemeClr val="tx1"/>
                </a:solidFill>
              </a:rPr>
              <a:t>CONFIDENTIAL - FOR DISCUSSION PURPOSES ONLY</a:t>
            </a:r>
            <a:endParaRPr lang="en-CA" sz="1100" b="1">
              <a:solidFill>
                <a:schemeClr val="tx1"/>
              </a:solidFill>
            </a:endParaRPr>
          </a:p>
        </p:txBody>
      </p:sp>
    </p:spTree>
    <p:extLst>
      <p:ext uri="{BB962C8B-B14F-4D97-AF65-F5344CB8AC3E}">
        <p14:creationId xmlns:p14="http://schemas.microsoft.com/office/powerpoint/2010/main" val="239197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hasCustomPrompt="1"/>
            <p:custDataLst>
              <p:tags r:id="rId4"/>
            </p:custDataLst>
          </p:nvPr>
        </p:nvSpPr>
        <p:spPr>
          <a:xfrm>
            <a:off x="250825" y="274638"/>
            <a:ext cx="5065776" cy="738664"/>
          </a:xfrm>
        </p:spPr>
        <p:txBody>
          <a:bodyPr vert="horz" wrap="square" lIns="0" tIns="0" rIns="0" bIns="0" rtlCol="0" anchor="ctr" anchorCtr="0">
            <a:spAutoFit/>
          </a:bodyPr>
          <a:lstStyle>
            <a:lvl1pPr>
              <a:defRPr lang="en-US" dirty="0"/>
            </a:lvl1pPr>
          </a:lstStyle>
          <a:p>
            <a:pPr lvl="0" defTabSz="685783"/>
            <a:r>
              <a:rPr lang="en-US"/>
              <a:t>Click to edit </a:t>
            </a:r>
            <a:br>
              <a:rPr lang="en-US"/>
            </a:br>
            <a:r>
              <a:rPr lang="en-US"/>
              <a:t>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250825" y="1035427"/>
            <a:ext cx="5065776"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6"/>
            </p:custDataLst>
          </p:nvPr>
        </p:nvSpPr>
        <p:spPr>
          <a:xfrm>
            <a:off x="250825" y="6231443"/>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4103B446-E5B7-4BF5-BBB3-5D7862F755CE}"/>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A40F67C4-349F-4B0C-9B6D-A8A3DCDA2C0D}"/>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3744C05-F94F-42EB-ADC9-9F92FEC2EE5A}"/>
              </a:ext>
            </a:extLst>
          </p:cNvPr>
          <p:cNvSpPr txBox="1"/>
          <p:nvPr userDrawn="1"/>
        </p:nvSpPr>
        <p:spPr bwMode="auto">
          <a:xfrm>
            <a:off x="3655803" y="6607453"/>
            <a:ext cx="4874297" cy="261610"/>
          </a:xfrm>
          <a:prstGeom prst="rect">
            <a:avLst/>
          </a:prstGeom>
          <a:noFill/>
        </p:spPr>
        <p:txBody>
          <a:bodyPr wrap="square" rtlCol="0">
            <a:spAutoFit/>
          </a:bodyPr>
          <a:lstStyle/>
          <a:p>
            <a:pPr algn="ctr"/>
            <a:r>
              <a:rPr lang="en-US" sz="1100" b="1">
                <a:solidFill>
                  <a:schemeClr val="tx1"/>
                </a:solidFill>
              </a:rPr>
              <a:t>CONFIDENTIAL - FOR DISCUSSION PURPOSES ONLY</a:t>
            </a:r>
            <a:endParaRPr lang="en-CA" sz="1100" b="1">
              <a:solidFill>
                <a:schemeClr val="tx1"/>
              </a:solidFill>
            </a:endParaRPr>
          </a:p>
        </p:txBody>
      </p:sp>
    </p:spTree>
    <p:extLst>
      <p:ext uri="{BB962C8B-B14F-4D97-AF65-F5344CB8AC3E}">
        <p14:creationId xmlns:p14="http://schemas.microsoft.com/office/powerpoint/2010/main" val="8157572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image" Target="../media/image2.png"/><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250825" y="6037487"/>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latin typeface="+mj-lt"/>
                <a:cs typeface="Arial" panose="020B0604020202020204" pitchFamily="34" charset="0"/>
              </a:defRPr>
            </a:lvl1pPr>
          </a:lstStyle>
          <a:p>
            <a:pPr lvl="0"/>
            <a:r>
              <a:rPr lang="en-US">
                <a:latin typeface="+mn-lt"/>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250825" y="274638"/>
            <a:ext cx="11519027" cy="738664"/>
          </a:xfrm>
          <a:prstGeom prst="rect">
            <a:avLst/>
          </a:prstGeom>
        </p:spPr>
        <p:txBody>
          <a:bodyPr vert="horz" wrap="square" lIns="0" tIns="0" rIns="0" bIns="0" rtlCol="0" anchor="ctr" anchorCtr="0">
            <a:spAutoFit/>
          </a:bodyPr>
          <a:lstStyle/>
          <a:p>
            <a:pPr lvl="0" defTabSz="685783"/>
            <a:r>
              <a:rPr lang="en-US"/>
              <a:t>Click to edit </a:t>
            </a:r>
            <a:br>
              <a:rPr lang="en-US"/>
            </a:br>
            <a:r>
              <a:rPr lang="en-US"/>
              <a:t>Master title style</a:t>
            </a:r>
          </a:p>
        </p:txBody>
      </p:sp>
      <p:grpSp>
        <p:nvGrpSpPr>
          <p:cNvPr id="59" name="Rectangle 1"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250825" y="13025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atin typeface="+mj-lt"/>
              </a:defRPr>
            </a:lvl1pPr>
          </a:lstStyle>
          <a:p>
            <a:pPr lvl="0"/>
            <a:r>
              <a:rPr lang="en-US">
                <a:latin typeface="+mn-lt"/>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54736" y="21717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latin typeface="+mj-lt"/>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250825" y="2170800"/>
            <a:ext cx="2542363"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45EA0E6A-CBE8-4B81-B74B-90B2990FC0E7}"/>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BB82DBF6-7D73-4D0F-AEAF-41C8BED5BEFE}"/>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72" name="Legend2" hidden="1">
              <a:extLst>
                <a:ext uri="{FF2B5EF4-FFF2-40B4-BE49-F238E27FC236}">
                  <a16:creationId xmlns:a16="http://schemas.microsoft.com/office/drawing/2014/main" id="{BEDCE4A7-D188-448B-819F-27684DAEAE33}"/>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73" name="Legend3" hidden="1">
              <a:extLst>
                <a:ext uri="{FF2B5EF4-FFF2-40B4-BE49-F238E27FC236}">
                  <a16:creationId xmlns:a16="http://schemas.microsoft.com/office/drawing/2014/main" id="{2792452F-51FD-4AA2-9A69-CCE604BD0854}"/>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74" name="LineLegend3" hidden="1">
              <a:extLst>
                <a:ext uri="{FF2B5EF4-FFF2-40B4-BE49-F238E27FC236}">
                  <a16:creationId xmlns:a16="http://schemas.microsoft.com/office/drawing/2014/main" id="{42188D8D-C808-4660-8707-D86CEDC3DF70}"/>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j-lt"/>
                <a:ea typeface="+mn-ea"/>
              </a:endParaRPr>
            </a:p>
          </p:txBody>
        </p:sp>
        <p:sp>
          <p:nvSpPr>
            <p:cNvPr id="175" name="LineLegend2" hidden="1">
              <a:extLst>
                <a:ext uri="{FF2B5EF4-FFF2-40B4-BE49-F238E27FC236}">
                  <a16:creationId xmlns:a16="http://schemas.microsoft.com/office/drawing/2014/main" id="{103A518B-4602-4AB5-A4B2-11863296DB8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j-lt"/>
                <a:ea typeface="+mn-ea"/>
              </a:endParaRPr>
            </a:p>
          </p:txBody>
        </p:sp>
        <p:sp>
          <p:nvSpPr>
            <p:cNvPr id="176" name="LineLegend1" hidden="1">
              <a:extLst>
                <a:ext uri="{FF2B5EF4-FFF2-40B4-BE49-F238E27FC236}">
                  <a16:creationId xmlns:a16="http://schemas.microsoft.com/office/drawing/2014/main" id="{4BE7AB89-377F-4CCE-885E-D6D01658CB1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j-lt"/>
                <a:ea typeface="+mn-ea"/>
              </a:endParaRPr>
            </a:p>
          </p:txBody>
        </p:sp>
      </p:grpSp>
      <p:grpSp>
        <p:nvGrpSpPr>
          <p:cNvPr id="177" name="LegendMoons" hidden="1">
            <a:extLst>
              <a:ext uri="{FF2B5EF4-FFF2-40B4-BE49-F238E27FC236}">
                <a16:creationId xmlns:a16="http://schemas.microsoft.com/office/drawing/2014/main" id="{30F248C5-8915-46B3-BFA1-21934601BE75}"/>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EBE76858-2283-46D8-B249-8F5A36D9929D}"/>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86" name="Legend2" hidden="1">
              <a:extLst>
                <a:ext uri="{FF2B5EF4-FFF2-40B4-BE49-F238E27FC236}">
                  <a16:creationId xmlns:a16="http://schemas.microsoft.com/office/drawing/2014/main" id="{E87F6F42-E6EA-47AF-9CD4-6084638B5104}"/>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98" name="Legend3" hidden="1">
              <a:extLst>
                <a:ext uri="{FF2B5EF4-FFF2-40B4-BE49-F238E27FC236}">
                  <a16:creationId xmlns:a16="http://schemas.microsoft.com/office/drawing/2014/main" id="{184AB03E-8794-4400-BB27-D3B4E6FFDB82}"/>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99" name="Legend4" hidden="1">
              <a:extLst>
                <a:ext uri="{FF2B5EF4-FFF2-40B4-BE49-F238E27FC236}">
                  <a16:creationId xmlns:a16="http://schemas.microsoft.com/office/drawing/2014/main" id="{8BE314B0-9BB8-4E24-86F3-9ADEF20802C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00" name="Legend5" hidden="1">
              <a:extLst>
                <a:ext uri="{FF2B5EF4-FFF2-40B4-BE49-F238E27FC236}">
                  <a16:creationId xmlns:a16="http://schemas.microsoft.com/office/drawing/2014/main" id="{01E14B06-7430-4791-9F82-542DE15DCA9C}"/>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grpSp>
          <p:nvGrpSpPr>
            <p:cNvPr id="201" name="MoonLegend1" hidden="1">
              <a:extLst>
                <a:ext uri="{FF2B5EF4-FFF2-40B4-BE49-F238E27FC236}">
                  <a16:creationId xmlns:a16="http://schemas.microsoft.com/office/drawing/2014/main" id="{ABFFFFBF-A0E6-4014-9917-817B93037E1C}"/>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CF69996-5021-43DA-A108-DCC0E7652228}"/>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15" name="Arc 214" hidden="1">
                <a:extLst>
                  <a:ext uri="{FF2B5EF4-FFF2-40B4-BE49-F238E27FC236}">
                    <a16:creationId xmlns:a16="http://schemas.microsoft.com/office/drawing/2014/main" id="{A0F81DE8-917D-4B90-B357-AD885E69461B}"/>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nvGrpSpPr>
            <p:cNvPr id="202" name="MoonLegend2" hidden="1">
              <a:extLst>
                <a:ext uri="{FF2B5EF4-FFF2-40B4-BE49-F238E27FC236}">
                  <a16:creationId xmlns:a16="http://schemas.microsoft.com/office/drawing/2014/main" id="{B8B9E7D5-2C65-4F0C-BDAD-CCAFFA1E83A9}"/>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4F01C14E-F314-4A97-9F50-660113C48AFF}"/>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13" name="Arc 212" hidden="1">
                <a:extLst>
                  <a:ext uri="{FF2B5EF4-FFF2-40B4-BE49-F238E27FC236}">
                    <a16:creationId xmlns:a16="http://schemas.microsoft.com/office/drawing/2014/main" id="{BA73B7ED-03B6-4B4B-B25C-F5AB2DE614D5}"/>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nvGrpSpPr>
            <p:cNvPr id="203" name="MoonLegend3" hidden="1">
              <a:extLst>
                <a:ext uri="{FF2B5EF4-FFF2-40B4-BE49-F238E27FC236}">
                  <a16:creationId xmlns:a16="http://schemas.microsoft.com/office/drawing/2014/main" id="{6CDBA03D-BEDD-4D59-B252-A7F0D9D2BC83}"/>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2F3C8D87-CF3B-4F78-911F-DAB257546BA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11" name="Arc 210" hidden="1">
                <a:extLst>
                  <a:ext uri="{FF2B5EF4-FFF2-40B4-BE49-F238E27FC236}">
                    <a16:creationId xmlns:a16="http://schemas.microsoft.com/office/drawing/2014/main" id="{F84155E2-0ED3-4E07-8854-F53439285754}"/>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nvGrpSpPr>
            <p:cNvPr id="204" name="MoonLegend4" hidden="1">
              <a:extLst>
                <a:ext uri="{FF2B5EF4-FFF2-40B4-BE49-F238E27FC236}">
                  <a16:creationId xmlns:a16="http://schemas.microsoft.com/office/drawing/2014/main" id="{C0C3237D-E3D8-4A88-89AD-4956421B1BD6}"/>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901BAEE-8FB4-47EF-88FC-F916DD65AFA1}"/>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09" name="Arc 208" hidden="1">
                <a:extLst>
                  <a:ext uri="{FF2B5EF4-FFF2-40B4-BE49-F238E27FC236}">
                    <a16:creationId xmlns:a16="http://schemas.microsoft.com/office/drawing/2014/main" id="{0A4C39FB-8C6B-466E-8B95-F3B9AF24A396}"/>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nvGrpSpPr>
            <p:cNvPr id="205" name="MoonLegend5" hidden="1">
              <a:extLst>
                <a:ext uri="{FF2B5EF4-FFF2-40B4-BE49-F238E27FC236}">
                  <a16:creationId xmlns:a16="http://schemas.microsoft.com/office/drawing/2014/main" id="{905CBC0C-4188-4015-9E4D-47B2093BBA0A}"/>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BE567466-C417-41CC-9CDC-6C148998A3BE}"/>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07" name="Arc 206" hidden="1">
                <a:extLst>
                  <a:ext uri="{FF2B5EF4-FFF2-40B4-BE49-F238E27FC236}">
                    <a16:creationId xmlns:a16="http://schemas.microsoft.com/office/drawing/2014/main" id="{6AC2E208-F923-49CA-BD92-0C0AD2ECA0A5}"/>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grpSp>
        <p:nvGrpSpPr>
          <p:cNvPr id="216" name="LegendBoxes" hidden="1">
            <a:extLst>
              <a:ext uri="{FF2B5EF4-FFF2-40B4-BE49-F238E27FC236}">
                <a16:creationId xmlns:a16="http://schemas.microsoft.com/office/drawing/2014/main" id="{3768CEA6-B7AA-4A61-8A15-E07BC21E06E3}"/>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7314624F-5CBE-4431-9EAD-CA2592BAA35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18" name="RectangleLegend2" hidden="1">
              <a:extLst>
                <a:ext uri="{FF2B5EF4-FFF2-40B4-BE49-F238E27FC236}">
                  <a16:creationId xmlns:a16="http://schemas.microsoft.com/office/drawing/2014/main" id="{C4425F38-0ED7-4817-BF18-1538A7BBAFB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19" name="RectangleLegend3" hidden="1">
              <a:extLst>
                <a:ext uri="{FF2B5EF4-FFF2-40B4-BE49-F238E27FC236}">
                  <a16:creationId xmlns:a16="http://schemas.microsoft.com/office/drawing/2014/main" id="{FA10C372-3DD8-4BB8-8EB8-1B466E4694B8}"/>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20" name="RectangleLegend4" hidden="1">
              <a:extLst>
                <a:ext uri="{FF2B5EF4-FFF2-40B4-BE49-F238E27FC236}">
                  <a16:creationId xmlns:a16="http://schemas.microsoft.com/office/drawing/2014/main" id="{E1C7DA23-72AE-4818-A648-7A6D0A84B0D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21" name="RectangleLegend5" hidden="1">
              <a:extLst>
                <a:ext uri="{FF2B5EF4-FFF2-40B4-BE49-F238E27FC236}">
                  <a16:creationId xmlns:a16="http://schemas.microsoft.com/office/drawing/2014/main" id="{CF30CF12-8A81-446E-A7F9-FDC8D7BAEDEB}"/>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22" name="Legend1" hidden="1">
              <a:extLst>
                <a:ext uri="{FF2B5EF4-FFF2-40B4-BE49-F238E27FC236}">
                  <a16:creationId xmlns:a16="http://schemas.microsoft.com/office/drawing/2014/main" id="{AF78C76B-946F-4570-B044-14E370C4F9D6}"/>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23" name="Legend2" hidden="1">
              <a:extLst>
                <a:ext uri="{FF2B5EF4-FFF2-40B4-BE49-F238E27FC236}">
                  <a16:creationId xmlns:a16="http://schemas.microsoft.com/office/drawing/2014/main" id="{2C666BF4-E94F-4D90-85CD-DA3E74913BA0}"/>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24" name="Legend3" hidden="1">
              <a:extLst>
                <a:ext uri="{FF2B5EF4-FFF2-40B4-BE49-F238E27FC236}">
                  <a16:creationId xmlns:a16="http://schemas.microsoft.com/office/drawing/2014/main" id="{A27025C0-F79A-437D-927E-693B0326382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25" name="Legend4" hidden="1">
              <a:extLst>
                <a:ext uri="{FF2B5EF4-FFF2-40B4-BE49-F238E27FC236}">
                  <a16:creationId xmlns:a16="http://schemas.microsoft.com/office/drawing/2014/main" id="{7279C238-33A3-427F-9607-72982B1F9677}"/>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26" name="Legend5" hidden="1">
              <a:extLst>
                <a:ext uri="{FF2B5EF4-FFF2-40B4-BE49-F238E27FC236}">
                  <a16:creationId xmlns:a16="http://schemas.microsoft.com/office/drawing/2014/main" id="{ABFC19BA-3D49-42FA-B5E6-50D2095A8F85}"/>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grpSp>
      <p:pic>
        <p:nvPicPr>
          <p:cNvPr id="149" name="Picture 148" descr="Government of Ontario" title="Ontario">
            <a:extLst>
              <a:ext uri="{FF2B5EF4-FFF2-40B4-BE49-F238E27FC236}">
                <a16:creationId xmlns:a16="http://schemas.microsoft.com/office/drawing/2014/main" id="{F915EEE5-F83B-4F35-8792-532ECCECD517}"/>
              </a:ext>
            </a:extLst>
          </p:cNvPr>
          <p:cNvPicPr>
            <a:picLocks/>
          </p:cNvPicPr>
          <p:nvPr userDrawn="1"/>
        </p:nvPicPr>
        <p:blipFill rotWithShape="1">
          <a:blip r:embed="rId39"/>
          <a:srcRect l="10073" t="23531" r="10073" b="23531"/>
          <a:stretch/>
        </p:blipFill>
        <p:spPr bwMode="ltGray">
          <a:xfrm>
            <a:off x="10461536" y="6323014"/>
            <a:ext cx="1308316" cy="346924"/>
          </a:xfrm>
          <a:prstGeom prst="rect">
            <a:avLst/>
          </a:prstGeom>
        </p:spPr>
      </p:pic>
      <p:sp>
        <p:nvSpPr>
          <p:cNvPr id="153" name="5. Source" hidden="1">
            <a:extLst>
              <a:ext uri="{FF2B5EF4-FFF2-40B4-BE49-F238E27FC236}">
                <a16:creationId xmlns:a16="http://schemas.microsoft.com/office/drawing/2014/main" id="{73278BC0-4311-4BBE-9A90-0BE3DD98B33B}"/>
              </a:ext>
            </a:extLst>
          </p:cNvPr>
          <p:cNvSpPr txBox="1"/>
          <p:nvPr userDrawn="1">
            <p:custDataLst>
              <p:tags r:id="rId21"/>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50" name="Slide Number Placeholder 13">
            <a:extLst>
              <a:ext uri="{FF2B5EF4-FFF2-40B4-BE49-F238E27FC236}">
                <a16:creationId xmlns:a16="http://schemas.microsoft.com/office/drawing/2014/main" id="{345765A6-CFB6-4938-B074-DC45FE357C32}"/>
              </a:ext>
            </a:extLst>
          </p:cNvPr>
          <p:cNvSpPr txBox="1">
            <a:spLocks/>
          </p:cNvSpPr>
          <p:nvPr userDrawn="1"/>
        </p:nvSpPr>
        <p:spPr>
          <a:xfrm>
            <a:off x="250012" y="6434427"/>
            <a:ext cx="486022" cy="346924"/>
          </a:xfrm>
          <a:prstGeom prst="rect">
            <a:avLst/>
          </a:prstGeom>
        </p:spPr>
        <p:txBody>
          <a:bodyPr vert="horz" lIns="0" tIns="45720" rIns="91440" bIns="45720" rtlCol="0" anchor="ctr">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a:t>‹#›</a:t>
            </a:fld>
            <a:endParaRPr lang="en-CA" sz="14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1410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2"/>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2"/>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2"/>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2"/>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416">
          <p15:clr>
            <a:srgbClr val="F26B43"/>
          </p15:clr>
        </p15:guide>
        <p15:guide id="6" pos="144">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icon&#10;&#10;Description automatically generated">
            <a:extLst>
              <a:ext uri="{FF2B5EF4-FFF2-40B4-BE49-F238E27FC236}">
                <a16:creationId xmlns:a16="http://schemas.microsoft.com/office/drawing/2014/main" id="{2A0EE6AA-4AA2-5B4A-898C-1DC4A3E879CC}"/>
              </a:ext>
            </a:extLst>
          </p:cNvPr>
          <p:cNvPicPr>
            <a:picLocks noChangeAspect="1"/>
          </p:cNvPicPr>
          <p:nvPr userDrawn="1"/>
        </p:nvPicPr>
        <p:blipFill rotWithShape="1">
          <a:blip r:embed="rId8"/>
          <a:srcRect r="40900" b="16704"/>
          <a:stretch/>
        </p:blipFill>
        <p:spPr>
          <a:xfrm>
            <a:off x="11365676" y="4784943"/>
            <a:ext cx="838200" cy="1635735"/>
          </a:xfrm>
          <a:prstGeom prst="rect">
            <a:avLst/>
          </a:prstGeom>
        </p:spPr>
      </p:pic>
      <p:sp>
        <p:nvSpPr>
          <p:cNvPr id="2" name="Title Placeholder 1">
            <a:extLst>
              <a:ext uri="{FF2B5EF4-FFF2-40B4-BE49-F238E27FC236}">
                <a16:creationId xmlns:a16="http://schemas.microsoft.com/office/drawing/2014/main" id="{F60FB22F-9E72-5244-972E-D0E7B3BF7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B06DF-CF3D-7C46-A818-8DF6C28497B0}"/>
              </a:ext>
            </a:extLst>
          </p:cNvPr>
          <p:cNvSpPr>
            <a:spLocks noGrp="1"/>
          </p:cNvSpPr>
          <p:nvPr>
            <p:ph type="body" idx="1"/>
          </p:nvPr>
        </p:nvSpPr>
        <p:spPr>
          <a:xfrm>
            <a:off x="838200" y="1825625"/>
            <a:ext cx="10515600" cy="2051844"/>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BF81E57-29A8-4A49-9FBF-9353A9368EFC}"/>
              </a:ext>
            </a:extLst>
          </p:cNvPr>
          <p:cNvSpPr/>
          <p:nvPr userDrawn="1"/>
        </p:nvSpPr>
        <p:spPr>
          <a:xfrm>
            <a:off x="-1" y="6420678"/>
            <a:ext cx="12192001" cy="437322"/>
          </a:xfrm>
          <a:prstGeom prst="rect">
            <a:avLst/>
          </a:prstGeom>
          <a:solidFill>
            <a:srgbClr val="29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AD48947F-FD4D-6641-921E-248F1B970C3B}"/>
              </a:ext>
            </a:extLst>
          </p:cNvPr>
          <p:cNvSpPr txBox="1">
            <a:spLocks/>
          </p:cNvSpPr>
          <p:nvPr userDrawn="1"/>
        </p:nvSpPr>
        <p:spPr>
          <a:xfrm>
            <a:off x="9023959" y="6420678"/>
            <a:ext cx="2743200" cy="43732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109317-D146-F449-A7CF-FB6438791ED4}" type="slidenum">
              <a:rPr lang="en-US" sz="1000" smtClean="0">
                <a:solidFill>
                  <a:schemeClr val="bg1"/>
                </a:solidFill>
                <a:latin typeface="Arial" panose="020B0604020202020204" pitchFamily="34" charset="0"/>
                <a:cs typeface="Arial" panose="020B0604020202020204" pitchFamily="34" charset="0"/>
              </a:rPr>
              <a:pPr algn="r"/>
              <a:t>‹#›</a:t>
            </a:fld>
            <a:endParaRPr lang="en-US"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500963"/>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62" r:id="rId3"/>
    <p:sldLayoutId id="2147483667" r:id="rId4"/>
    <p:sldLayoutId id="2147483665" r:id="rId5"/>
    <p:sldLayoutId id="2147483670" r:id="rId6"/>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700"/>
        </a:lnSpc>
        <a:spcBef>
          <a:spcPts val="1000"/>
        </a:spcBef>
        <a:buClr>
          <a:srgbClr val="29427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7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7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7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7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dscorecomp.com/"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www.dscorecomp.com/wp-content/uploads/2022/09/6.1-Development-Resource-Guide-PDF.pdf" TargetMode="External"/><Relationship Id="rId5" Type="http://schemas.openxmlformats.org/officeDocument/2006/relationships/hyperlink" Target="https://www.dscorecomp.com/self-assessment/" TargetMode="External"/><Relationship Id="rId4" Type="http://schemas.openxmlformats.org/officeDocument/2006/relationships/hyperlink" Target="https://www.dscorecomp.com/core-competenci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dscorecomp.com/wp-content/uploads/2022/09/7.-Preparing-for-a-coaching-session-Supervisor-Final.pdf" TargetMode="External"/><Relationship Id="rId7" Type="http://schemas.openxmlformats.org/officeDocument/2006/relationships/hyperlink" Target="https://realxchange.communitylivingessex.org/core-competencies/"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s://provincialnetwork.ca/recruitment-based-marketing-resources/" TargetMode="External"/><Relationship Id="rId5" Type="http://schemas.openxmlformats.org/officeDocument/2006/relationships/hyperlink" Target="http://www.provincialnetwork.ca/" TargetMode="External"/><Relationship Id="rId4" Type="http://schemas.openxmlformats.org/officeDocument/2006/relationships/hyperlink" Target="https://www.dscorecomp.com/coach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mailto:abinetti@cltoronto.ca"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5BC8-E387-484C-8415-0AE9CBC26059}"/>
              </a:ext>
            </a:extLst>
          </p:cNvPr>
          <p:cNvSpPr>
            <a:spLocks noGrp="1"/>
          </p:cNvSpPr>
          <p:nvPr>
            <p:ph type="ctrTitle"/>
          </p:nvPr>
        </p:nvSpPr>
        <p:spPr>
          <a:xfrm>
            <a:off x="904735" y="2159709"/>
            <a:ext cx="7277100" cy="2825649"/>
          </a:xfrm>
        </p:spPr>
        <p:txBody>
          <a:bodyPr>
            <a:normAutofit/>
          </a:bodyPr>
          <a:lstStyle/>
          <a:p>
            <a:r>
              <a:rPr lang="en-US" dirty="0"/>
              <a:t>Implementation of DS Core Competencies</a:t>
            </a:r>
          </a:p>
        </p:txBody>
      </p:sp>
      <p:pic>
        <p:nvPicPr>
          <p:cNvPr id="5" name="Picture 4" descr="Logo&#10;&#10;Description automatically generated">
            <a:extLst>
              <a:ext uri="{FF2B5EF4-FFF2-40B4-BE49-F238E27FC236}">
                <a16:creationId xmlns:a16="http://schemas.microsoft.com/office/drawing/2014/main" id="{3EA69801-33C0-4572-AB9F-12578F48F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300" y="714414"/>
            <a:ext cx="2128006" cy="877649"/>
          </a:xfrm>
          <a:prstGeom prst="rect">
            <a:avLst/>
          </a:prstGeom>
        </p:spPr>
      </p:pic>
      <p:pic>
        <p:nvPicPr>
          <p:cNvPr id="7" name="Picture 6" descr="Text&#10;&#10;Description automatically generated">
            <a:extLst>
              <a:ext uri="{FF2B5EF4-FFF2-40B4-BE49-F238E27FC236}">
                <a16:creationId xmlns:a16="http://schemas.microsoft.com/office/drawing/2014/main" id="{04E2A902-9376-420C-949C-9F4C5478A343}"/>
              </a:ext>
            </a:extLst>
          </p:cNvPr>
          <p:cNvPicPr>
            <a:picLocks noChangeAspect="1"/>
          </p:cNvPicPr>
          <p:nvPr/>
        </p:nvPicPr>
        <p:blipFill>
          <a:blip r:embed="rId4"/>
          <a:stretch>
            <a:fillRect/>
          </a:stretch>
        </p:blipFill>
        <p:spPr>
          <a:xfrm>
            <a:off x="7390701" y="624046"/>
            <a:ext cx="2534935" cy="817442"/>
          </a:xfrm>
          <a:prstGeom prst="rect">
            <a:avLst/>
          </a:prstGeom>
        </p:spPr>
      </p:pic>
    </p:spTree>
    <p:extLst>
      <p:ext uri="{BB962C8B-B14F-4D97-AF65-F5344CB8AC3E}">
        <p14:creationId xmlns:p14="http://schemas.microsoft.com/office/powerpoint/2010/main" val="275025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ulti-colored balloons in the sky">
            <a:extLst>
              <a:ext uri="{FF2B5EF4-FFF2-40B4-BE49-F238E27FC236}">
                <a16:creationId xmlns:a16="http://schemas.microsoft.com/office/drawing/2014/main" id="{57A8590E-7450-4752-9D7D-4E1994E2682E}"/>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695B39B-5593-7AAF-BD55-F17DD5BF8191}"/>
              </a:ext>
            </a:extLst>
          </p:cNvPr>
          <p:cNvSpPr>
            <a:spLocks noGrp="1"/>
          </p:cNvSpPr>
          <p:nvPr>
            <p:ph type="ctrTitle"/>
          </p:nvPr>
        </p:nvSpPr>
        <p:spPr>
          <a:xfrm>
            <a:off x="1524000" y="1122363"/>
            <a:ext cx="9144000" cy="2387600"/>
          </a:xfrm>
        </p:spPr>
        <p:txBody>
          <a:bodyPr>
            <a:normAutofit fontScale="90000"/>
          </a:bodyPr>
          <a:lstStyle/>
          <a:p>
            <a:br>
              <a:rPr lang="en-US" dirty="0">
                <a:solidFill>
                  <a:schemeClr val="tx2"/>
                </a:solidFill>
              </a:rPr>
            </a:br>
            <a:br>
              <a:rPr lang="en-US" dirty="0">
                <a:solidFill>
                  <a:schemeClr val="tx2"/>
                </a:solidFill>
              </a:rPr>
            </a:br>
            <a:r>
              <a:rPr lang="en-US" dirty="0">
                <a:solidFill>
                  <a:schemeClr val="tx2"/>
                </a:solidFill>
              </a:rPr>
              <a:t>Poll</a:t>
            </a:r>
          </a:p>
        </p:txBody>
      </p:sp>
    </p:spTree>
    <p:extLst>
      <p:ext uri="{BB962C8B-B14F-4D97-AF65-F5344CB8AC3E}">
        <p14:creationId xmlns:p14="http://schemas.microsoft.com/office/powerpoint/2010/main" val="202971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6DAFC-79A4-4013-8EE4-523BE6D24E79}"/>
              </a:ext>
            </a:extLst>
          </p:cNvPr>
          <p:cNvSpPr>
            <a:spLocks noGrp="1"/>
          </p:cNvSpPr>
          <p:nvPr>
            <p:ph idx="1"/>
          </p:nvPr>
        </p:nvSpPr>
        <p:spPr>
          <a:xfrm>
            <a:off x="838199" y="1264356"/>
            <a:ext cx="10885715" cy="4180632"/>
          </a:xfrm>
        </p:spPr>
        <p:txBody>
          <a:bodyPr/>
          <a:lstStyle/>
          <a:p>
            <a:pPr marR="137795" fontAlgn="base">
              <a:lnSpc>
                <a:spcPct val="100000"/>
              </a:lnSpc>
              <a:spcBef>
                <a:spcPts val="300"/>
              </a:spcBef>
            </a:pPr>
            <a:r>
              <a:rPr lang="en-CA" sz="2800" dirty="0">
                <a:solidFill>
                  <a:srgbClr val="000000"/>
                </a:solidFill>
                <a:latin typeface="Calibri" panose="020F0502020204030204" pitchFamily="34" charset="0"/>
              </a:rPr>
              <a:t>A communication strategy </a:t>
            </a:r>
          </a:p>
          <a:p>
            <a:pPr fontAlgn="base">
              <a:lnSpc>
                <a:spcPct val="100000"/>
              </a:lnSpc>
              <a:spcBef>
                <a:spcPts val="0"/>
              </a:spcBef>
            </a:pPr>
            <a:r>
              <a:rPr lang="en-CA" sz="2800" dirty="0">
                <a:solidFill>
                  <a:srgbClr val="000000"/>
                </a:solidFill>
                <a:latin typeface="Calibri" panose="020F0502020204030204" pitchFamily="34" charset="0"/>
              </a:rPr>
              <a:t>Feedback mechanism </a:t>
            </a:r>
          </a:p>
          <a:p>
            <a:pPr fontAlgn="base">
              <a:lnSpc>
                <a:spcPct val="100000"/>
              </a:lnSpc>
              <a:spcBef>
                <a:spcPts val="0"/>
              </a:spcBef>
            </a:pPr>
            <a:r>
              <a:rPr lang="en-CA" sz="2800" dirty="0">
                <a:solidFill>
                  <a:srgbClr val="000000"/>
                </a:solidFill>
                <a:latin typeface="Calibri" panose="020F0502020204030204" pitchFamily="34" charset="0"/>
              </a:rPr>
              <a:t>What success looks like? - monitor and evaluate</a:t>
            </a:r>
          </a:p>
          <a:p>
            <a:pPr>
              <a:lnSpc>
                <a:spcPct val="100000"/>
              </a:lnSpc>
            </a:pPr>
            <a:r>
              <a:rPr lang="en-CA" sz="2800" dirty="0">
                <a:solidFill>
                  <a:srgbClr val="000000"/>
                </a:solidFill>
                <a:latin typeface="Calibri" panose="020F0502020204030204" pitchFamily="34" charset="0"/>
              </a:rPr>
              <a:t>How to embed in your recruitment process</a:t>
            </a:r>
          </a:p>
          <a:p>
            <a:pPr>
              <a:lnSpc>
                <a:spcPct val="100000"/>
              </a:lnSpc>
            </a:pPr>
            <a:r>
              <a:rPr lang="en-CA" sz="2800" dirty="0">
                <a:solidFill>
                  <a:srgbClr val="000000"/>
                </a:solidFill>
                <a:latin typeface="Calibri" panose="020F0502020204030204" pitchFamily="34" charset="0"/>
              </a:rPr>
              <a:t>Employee development and succession planning</a:t>
            </a:r>
          </a:p>
          <a:p>
            <a:pPr>
              <a:lnSpc>
                <a:spcPct val="100000"/>
              </a:lnSpc>
            </a:pPr>
            <a:r>
              <a:rPr lang="en-US" sz="2800" dirty="0">
                <a:latin typeface="+mn-lt"/>
              </a:rPr>
              <a:t>Embed in your Learning Management System – *if applicable</a:t>
            </a:r>
            <a:endParaRPr lang="en-CA" sz="2800" dirty="0">
              <a:solidFill>
                <a:srgbClr val="000000"/>
              </a:solidFill>
              <a:latin typeface="Calibri" panose="020F0502020204030204" pitchFamily="34" charset="0"/>
            </a:endParaRPr>
          </a:p>
          <a:p>
            <a:pPr>
              <a:lnSpc>
                <a:spcPct val="100000"/>
              </a:lnSpc>
            </a:pPr>
            <a:r>
              <a:rPr lang="en-CA" sz="2800" dirty="0">
                <a:solidFill>
                  <a:srgbClr val="000000"/>
                </a:solidFill>
                <a:latin typeface="Calibri" panose="020F0502020204030204" pitchFamily="34" charset="0"/>
              </a:rPr>
              <a:t>Employee engagement activities and celebrating success</a:t>
            </a:r>
          </a:p>
          <a:p>
            <a:pPr>
              <a:lnSpc>
                <a:spcPct val="100000"/>
              </a:lnSpc>
            </a:pPr>
            <a:r>
              <a:rPr lang="en-CA" sz="2800" dirty="0">
                <a:solidFill>
                  <a:srgbClr val="000000"/>
                </a:solidFill>
                <a:latin typeface="Calibri" panose="020F0502020204030204" pitchFamily="34" charset="0"/>
              </a:rPr>
              <a:t>Consider impact on policies and procedures</a:t>
            </a:r>
            <a:endParaRPr lang="en-US" sz="2800" dirty="0"/>
          </a:p>
        </p:txBody>
      </p:sp>
      <p:sp>
        <p:nvSpPr>
          <p:cNvPr id="3" name="Title 2">
            <a:extLst>
              <a:ext uri="{FF2B5EF4-FFF2-40B4-BE49-F238E27FC236}">
                <a16:creationId xmlns:a16="http://schemas.microsoft.com/office/drawing/2014/main" id="{03DC3EB2-574D-44E7-9461-7479CC75E2AA}"/>
              </a:ext>
            </a:extLst>
          </p:cNvPr>
          <p:cNvSpPr>
            <a:spLocks noGrp="1"/>
          </p:cNvSpPr>
          <p:nvPr>
            <p:ph type="title"/>
          </p:nvPr>
        </p:nvSpPr>
        <p:spPr/>
        <p:txBody>
          <a:bodyPr/>
          <a:lstStyle/>
          <a:p>
            <a:r>
              <a:rPr lang="en-US" dirty="0"/>
              <a:t>Remember to include in the Plan</a:t>
            </a:r>
          </a:p>
        </p:txBody>
      </p:sp>
    </p:spTree>
    <p:extLst>
      <p:ext uri="{BB962C8B-B14F-4D97-AF65-F5344CB8AC3E}">
        <p14:creationId xmlns:p14="http://schemas.microsoft.com/office/powerpoint/2010/main" val="406864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576F5-3559-4799-9EC5-F1CF98442BA6}"/>
              </a:ext>
            </a:extLst>
          </p:cNvPr>
          <p:cNvSpPr>
            <a:spLocks noGrp="1"/>
          </p:cNvSpPr>
          <p:nvPr>
            <p:ph idx="1"/>
          </p:nvPr>
        </p:nvSpPr>
        <p:spPr>
          <a:xfrm>
            <a:off x="838200" y="1534887"/>
            <a:ext cx="10134600" cy="5868338"/>
          </a:xfrm>
        </p:spPr>
        <p:txBody>
          <a:bodyPr vert="horz" lIns="91440" tIns="45720" rIns="91440" bIns="45720" rtlCol="0" anchor="t">
            <a:spAutoFit/>
          </a:bodyPr>
          <a:lstStyle/>
          <a:p>
            <a:pPr>
              <a:lnSpc>
                <a:spcPct val="100000"/>
              </a:lnSpc>
            </a:pPr>
            <a:r>
              <a:rPr lang="en-US" sz="3200" dirty="0">
                <a:latin typeface="Arial"/>
                <a:cs typeface="Arial"/>
              </a:rPr>
              <a:t>Complete the quiz at a Team meeting</a:t>
            </a:r>
          </a:p>
          <a:p>
            <a:pPr>
              <a:lnSpc>
                <a:spcPct val="100000"/>
              </a:lnSpc>
            </a:pPr>
            <a:r>
              <a:rPr lang="en-US" sz="3200" dirty="0"/>
              <a:t>Monthly draws for confirmed competencies submitted</a:t>
            </a:r>
          </a:p>
          <a:p>
            <a:pPr>
              <a:lnSpc>
                <a:spcPct val="100000"/>
              </a:lnSpc>
            </a:pPr>
            <a:r>
              <a:rPr lang="en-US" sz="3200" dirty="0"/>
              <a:t>Team recognition boards</a:t>
            </a:r>
          </a:p>
          <a:p>
            <a:pPr>
              <a:lnSpc>
                <a:spcPct val="100000"/>
              </a:lnSpc>
            </a:pPr>
            <a:r>
              <a:rPr lang="en-US" sz="3200" dirty="0"/>
              <a:t>Monthly posters</a:t>
            </a:r>
          </a:p>
          <a:p>
            <a:pPr>
              <a:lnSpc>
                <a:spcPct val="100000"/>
              </a:lnSpc>
            </a:pPr>
            <a:r>
              <a:rPr lang="en-US" sz="3200" dirty="0">
                <a:latin typeface="Arial"/>
                <a:cs typeface="Arial"/>
              </a:rPr>
              <a:t>Include in newsletters</a:t>
            </a:r>
            <a:endParaRPr lang="en-US" sz="3200" dirty="0"/>
          </a:p>
          <a:p>
            <a:pPr>
              <a:lnSpc>
                <a:spcPct val="100000"/>
              </a:lnSpc>
            </a:pPr>
            <a:r>
              <a:rPr lang="en-US" sz="3200" dirty="0"/>
              <a:t>Movie or book club from Development Resource Guide</a:t>
            </a:r>
          </a:p>
          <a:p>
            <a:pPr>
              <a:lnSpc>
                <a:spcPct val="100000"/>
              </a:lnSpc>
            </a:pPr>
            <a:r>
              <a:rPr lang="en-US" sz="3200" dirty="0">
                <a:latin typeface="Arial"/>
                <a:cs typeface="Arial"/>
              </a:rPr>
              <a:t>Games/activities for team meetings or in newsletters</a:t>
            </a:r>
            <a:endParaRPr lang="en-US" sz="3200" dirty="0"/>
          </a:p>
          <a:p>
            <a:pPr>
              <a:lnSpc>
                <a:spcPct val="100000"/>
              </a:lnSpc>
            </a:pPr>
            <a:endParaRPr lang="en-US" sz="3200" dirty="0"/>
          </a:p>
          <a:p>
            <a:endParaRPr lang="en-US" dirty="0"/>
          </a:p>
        </p:txBody>
      </p:sp>
      <p:sp>
        <p:nvSpPr>
          <p:cNvPr id="3" name="Title 2">
            <a:extLst>
              <a:ext uri="{FF2B5EF4-FFF2-40B4-BE49-F238E27FC236}">
                <a16:creationId xmlns:a16="http://schemas.microsoft.com/office/drawing/2014/main" id="{9F47B1BD-461B-4D91-9FA1-B107DCEDCB56}"/>
              </a:ext>
            </a:extLst>
          </p:cNvPr>
          <p:cNvSpPr>
            <a:spLocks noGrp="1"/>
          </p:cNvSpPr>
          <p:nvPr>
            <p:ph type="title"/>
          </p:nvPr>
        </p:nvSpPr>
        <p:spPr/>
        <p:txBody>
          <a:bodyPr/>
          <a:lstStyle/>
          <a:p>
            <a:r>
              <a:rPr lang="en-US" dirty="0"/>
              <a:t>Ideas to Promote Core Competencies </a:t>
            </a:r>
          </a:p>
        </p:txBody>
      </p:sp>
    </p:spTree>
    <p:extLst>
      <p:ext uri="{BB962C8B-B14F-4D97-AF65-F5344CB8AC3E}">
        <p14:creationId xmlns:p14="http://schemas.microsoft.com/office/powerpoint/2010/main" val="93000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082E7-687D-4760-91BA-4054368999F6}"/>
              </a:ext>
            </a:extLst>
          </p:cNvPr>
          <p:cNvSpPr>
            <a:spLocks noGrp="1"/>
          </p:cNvSpPr>
          <p:nvPr>
            <p:ph idx="1"/>
          </p:nvPr>
        </p:nvSpPr>
        <p:spPr>
          <a:xfrm>
            <a:off x="838200" y="1741942"/>
            <a:ext cx="8005763" cy="5501571"/>
          </a:xfrm>
        </p:spPr>
        <p:txBody>
          <a:bodyPr/>
          <a:lstStyle/>
          <a:p>
            <a:r>
              <a:rPr lang="en-US" dirty="0">
                <a:hlinkClick r:id="rId3"/>
              </a:rPr>
              <a:t>https://www.dscorecomp.com/</a:t>
            </a:r>
            <a:endParaRPr lang="en-US" dirty="0"/>
          </a:p>
          <a:p>
            <a:r>
              <a:rPr lang="en-US" dirty="0"/>
              <a:t>Intro to Core Competencies video</a:t>
            </a:r>
          </a:p>
          <a:p>
            <a:pPr marL="0" indent="0">
              <a:buNone/>
            </a:pPr>
            <a:r>
              <a:rPr lang="en-US" u="sng" dirty="0">
                <a:hlinkClick r:id="rId4"/>
              </a:rPr>
              <a:t> </a:t>
            </a:r>
            <a:r>
              <a:rPr lang="en-US" dirty="0">
                <a:hlinkClick r:id="rId4"/>
              </a:rPr>
              <a:t>https://www.dscorecomp.com/core-competencies/</a:t>
            </a:r>
            <a:endParaRPr lang="en-US" dirty="0"/>
          </a:p>
          <a:p>
            <a:r>
              <a:rPr lang="en-US" dirty="0"/>
              <a:t>Competencies Quiz </a:t>
            </a:r>
          </a:p>
          <a:p>
            <a:r>
              <a:rPr lang="en-US" dirty="0"/>
              <a:t>Self assessment</a:t>
            </a:r>
          </a:p>
          <a:p>
            <a:pPr marL="0" indent="0">
              <a:buNone/>
            </a:pPr>
            <a:r>
              <a:rPr lang="en-US" dirty="0"/>
              <a:t> </a:t>
            </a:r>
            <a:r>
              <a:rPr lang="en-US" dirty="0">
                <a:hlinkClick r:id="rId5"/>
              </a:rPr>
              <a:t>https://www.dscorecomp.com/self-assessment/</a:t>
            </a:r>
            <a:endParaRPr lang="en-US" dirty="0"/>
          </a:p>
          <a:p>
            <a:r>
              <a:rPr lang="en-US" dirty="0"/>
              <a:t>Development Resource Guide</a:t>
            </a:r>
          </a:p>
          <a:p>
            <a:pPr marL="0" indent="0">
              <a:buNone/>
            </a:pPr>
            <a:r>
              <a:rPr lang="en-US" dirty="0">
                <a:hlinkClick r:id="rId6"/>
              </a:rPr>
              <a:t>https://www.dscorecomp.com/wp-content/uploads/2022/09/6.1-Development-Resource-Guide-PDF.pdf</a:t>
            </a:r>
            <a:endParaRPr lang="en-US"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7D3BBF8E-CBD8-4C04-8090-0A11A1926C3D}"/>
              </a:ext>
            </a:extLst>
          </p:cNvPr>
          <p:cNvSpPr>
            <a:spLocks noGrp="1"/>
          </p:cNvSpPr>
          <p:nvPr>
            <p:ph type="title"/>
          </p:nvPr>
        </p:nvSpPr>
        <p:spPr/>
        <p:txBody>
          <a:bodyPr/>
          <a:lstStyle/>
          <a:p>
            <a:r>
              <a:rPr lang="en-US" dirty="0"/>
              <a:t>Remember the Resources</a:t>
            </a:r>
          </a:p>
        </p:txBody>
      </p:sp>
    </p:spTree>
    <p:extLst>
      <p:ext uri="{BB962C8B-B14F-4D97-AF65-F5344CB8AC3E}">
        <p14:creationId xmlns:p14="http://schemas.microsoft.com/office/powerpoint/2010/main" val="44412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2E044-7368-4F3F-8D05-2848D371A259}"/>
              </a:ext>
            </a:extLst>
          </p:cNvPr>
          <p:cNvSpPr>
            <a:spLocks noGrp="1"/>
          </p:cNvSpPr>
          <p:nvPr>
            <p:ph idx="1"/>
          </p:nvPr>
        </p:nvSpPr>
        <p:spPr>
          <a:xfrm>
            <a:off x="810986" y="1609687"/>
            <a:ext cx="8005763" cy="5501571"/>
          </a:xfrm>
        </p:spPr>
        <p:txBody>
          <a:bodyPr/>
          <a:lstStyle/>
          <a:p>
            <a:r>
              <a:rPr lang="en-US" dirty="0">
                <a:solidFill>
                  <a:schemeClr val="tx2"/>
                </a:solidFill>
              </a:rPr>
              <a:t>Tips for coaching</a:t>
            </a:r>
          </a:p>
          <a:p>
            <a:pPr marL="0" indent="0">
              <a:buNone/>
            </a:pPr>
            <a:r>
              <a:rPr lang="en-US" dirty="0">
                <a:solidFill>
                  <a:schemeClr val="tx2"/>
                </a:solidFill>
                <a:hlinkClick r:id="rId3"/>
              </a:rPr>
              <a:t>https://www.dscorecomp.com/wp-content/uploads/2022/09/7.-Preparing-for-a-coaching-session-Supervisor-Final.pdf</a:t>
            </a:r>
            <a:endParaRPr lang="en-US" dirty="0">
              <a:solidFill>
                <a:schemeClr val="tx2"/>
              </a:solidFill>
            </a:endParaRPr>
          </a:p>
          <a:p>
            <a:r>
              <a:rPr lang="en-US" dirty="0">
                <a:solidFill>
                  <a:schemeClr val="tx2"/>
                </a:solidFill>
              </a:rPr>
              <a:t>Core Competencies Discussion Planner</a:t>
            </a:r>
          </a:p>
          <a:p>
            <a:pPr marL="0" indent="0">
              <a:buNone/>
            </a:pPr>
            <a:r>
              <a:rPr lang="en-US" dirty="0">
                <a:solidFill>
                  <a:schemeClr val="tx2"/>
                </a:solidFill>
                <a:hlinkClick r:id="rId4"/>
              </a:rPr>
              <a:t>https://www.dscorecomp.com/coaching/</a:t>
            </a:r>
            <a:endParaRPr lang="en-US" dirty="0">
              <a:solidFill>
                <a:schemeClr val="tx2"/>
              </a:solidFill>
            </a:endParaRPr>
          </a:p>
          <a:p>
            <a:r>
              <a:rPr lang="en-US" dirty="0">
                <a:solidFill>
                  <a:schemeClr val="tx2"/>
                </a:solidFill>
                <a:hlinkClick r:id="rId5"/>
              </a:rPr>
              <a:t>www.provincialnetwork.ca</a:t>
            </a:r>
            <a:endParaRPr lang="en-US" dirty="0">
              <a:solidFill>
                <a:schemeClr val="tx2"/>
              </a:solidFill>
            </a:endParaRPr>
          </a:p>
          <a:p>
            <a:r>
              <a:rPr lang="en-US" dirty="0">
                <a:solidFill>
                  <a:schemeClr val="tx2"/>
                </a:solidFill>
              </a:rPr>
              <a:t>Recruitment Based Marketing tools</a:t>
            </a:r>
          </a:p>
          <a:p>
            <a:pPr marL="0" indent="0">
              <a:buNone/>
            </a:pPr>
            <a:r>
              <a:rPr lang="en-US" dirty="0">
                <a:solidFill>
                  <a:schemeClr val="tx2"/>
                </a:solidFill>
                <a:hlinkClick r:id="rId6"/>
              </a:rPr>
              <a:t>https://provincialnetwork.ca/recruitment-based-marketing-resources/</a:t>
            </a:r>
            <a:endParaRPr lang="en-US" dirty="0">
              <a:solidFill>
                <a:schemeClr val="tx2"/>
              </a:solidFill>
            </a:endParaRPr>
          </a:p>
          <a:p>
            <a:r>
              <a:rPr lang="en-US" dirty="0">
                <a:solidFill>
                  <a:schemeClr val="tx2"/>
                </a:solidFill>
              </a:rPr>
              <a:t>The Real Xchange</a:t>
            </a:r>
          </a:p>
          <a:p>
            <a:pPr marL="0" indent="0">
              <a:buNone/>
            </a:pPr>
            <a:r>
              <a:rPr lang="en-US" dirty="0">
                <a:solidFill>
                  <a:schemeClr val="tx2"/>
                </a:solidFill>
                <a:hlinkClick r:id="rId7"/>
              </a:rPr>
              <a:t>https://realxchange.communitylivingessex.org/core-competencies/</a:t>
            </a: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p:txBody>
      </p:sp>
      <p:sp>
        <p:nvSpPr>
          <p:cNvPr id="3" name="Title 2">
            <a:extLst>
              <a:ext uri="{FF2B5EF4-FFF2-40B4-BE49-F238E27FC236}">
                <a16:creationId xmlns:a16="http://schemas.microsoft.com/office/drawing/2014/main" id="{93E256A5-D20C-4650-95A1-ACB2EB5EB6C8}"/>
              </a:ext>
            </a:extLst>
          </p:cNvPr>
          <p:cNvSpPr>
            <a:spLocks noGrp="1"/>
          </p:cNvSpPr>
          <p:nvPr>
            <p:ph type="title"/>
          </p:nvPr>
        </p:nvSpPr>
        <p:spPr/>
        <p:txBody>
          <a:bodyPr/>
          <a:lstStyle/>
          <a:p>
            <a:r>
              <a:rPr lang="en-US" dirty="0"/>
              <a:t>More Resources</a:t>
            </a:r>
          </a:p>
        </p:txBody>
      </p:sp>
    </p:spTree>
    <p:extLst>
      <p:ext uri="{BB962C8B-B14F-4D97-AF65-F5344CB8AC3E}">
        <p14:creationId xmlns:p14="http://schemas.microsoft.com/office/powerpoint/2010/main" val="108952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ulti-colored balloons in the sky">
            <a:extLst>
              <a:ext uri="{FF2B5EF4-FFF2-40B4-BE49-F238E27FC236}">
                <a16:creationId xmlns:a16="http://schemas.microsoft.com/office/drawing/2014/main" id="{57A8590E-7450-4752-9D7D-4E1994E2682E}"/>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695B39B-5593-7AAF-BD55-F17DD5BF8191}"/>
              </a:ext>
            </a:extLst>
          </p:cNvPr>
          <p:cNvSpPr>
            <a:spLocks noGrp="1"/>
          </p:cNvSpPr>
          <p:nvPr>
            <p:ph type="ctrTitle"/>
          </p:nvPr>
        </p:nvSpPr>
        <p:spPr>
          <a:xfrm>
            <a:off x="1524000" y="1122363"/>
            <a:ext cx="9144000" cy="2387600"/>
          </a:xfrm>
        </p:spPr>
        <p:txBody>
          <a:bodyPr>
            <a:normAutofit fontScale="90000"/>
          </a:bodyPr>
          <a:lstStyle/>
          <a:p>
            <a:br>
              <a:rPr lang="en-US" dirty="0">
                <a:solidFill>
                  <a:schemeClr val="tx2"/>
                </a:solidFill>
              </a:rPr>
            </a:br>
            <a:br>
              <a:rPr lang="en-US" dirty="0">
                <a:solidFill>
                  <a:schemeClr val="tx2"/>
                </a:solidFill>
              </a:rPr>
            </a:br>
            <a:r>
              <a:rPr lang="en-US" dirty="0">
                <a:solidFill>
                  <a:schemeClr val="tx2"/>
                </a:solidFill>
              </a:rPr>
              <a:t>Poll</a:t>
            </a:r>
          </a:p>
        </p:txBody>
      </p:sp>
    </p:spTree>
    <p:extLst>
      <p:ext uri="{BB962C8B-B14F-4D97-AF65-F5344CB8AC3E}">
        <p14:creationId xmlns:p14="http://schemas.microsoft.com/office/powerpoint/2010/main" val="303840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ulti-colored balloons in the sky">
            <a:extLst>
              <a:ext uri="{FF2B5EF4-FFF2-40B4-BE49-F238E27FC236}">
                <a16:creationId xmlns:a16="http://schemas.microsoft.com/office/drawing/2014/main" id="{57A8590E-7450-4752-9D7D-4E1994E2682E}"/>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695B39B-5593-7AAF-BD55-F17DD5BF8191}"/>
              </a:ext>
            </a:extLst>
          </p:cNvPr>
          <p:cNvSpPr>
            <a:spLocks noGrp="1"/>
          </p:cNvSpPr>
          <p:nvPr>
            <p:ph type="ctrTitle"/>
          </p:nvPr>
        </p:nvSpPr>
        <p:spPr>
          <a:xfrm>
            <a:off x="1524000" y="1122363"/>
            <a:ext cx="9144000" cy="3710894"/>
          </a:xfrm>
        </p:spPr>
        <p:txBody>
          <a:bodyPr>
            <a:normAutofit/>
          </a:bodyPr>
          <a:lstStyle/>
          <a:p>
            <a:r>
              <a:rPr lang="en-US" dirty="0">
                <a:solidFill>
                  <a:schemeClr val="tx2"/>
                </a:solidFill>
              </a:rPr>
              <a:t>Questions ??</a:t>
            </a:r>
            <a:br>
              <a:rPr lang="en-US" dirty="0">
                <a:solidFill>
                  <a:schemeClr val="tx2"/>
                </a:solidFill>
              </a:rPr>
            </a:br>
            <a:br>
              <a:rPr lang="en-US" dirty="0">
                <a:solidFill>
                  <a:schemeClr val="tx2"/>
                </a:solidFill>
              </a:rPr>
            </a:br>
            <a:r>
              <a:rPr lang="en-US" dirty="0">
                <a:solidFill>
                  <a:schemeClr val="tx2"/>
                </a:solidFill>
              </a:rPr>
              <a:t>Next Café May 3, 2023 </a:t>
            </a:r>
          </a:p>
        </p:txBody>
      </p:sp>
    </p:spTree>
    <p:extLst>
      <p:ext uri="{BB962C8B-B14F-4D97-AF65-F5344CB8AC3E}">
        <p14:creationId xmlns:p14="http://schemas.microsoft.com/office/powerpoint/2010/main" val="352109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3ADC80-43F5-4BBC-86F4-E9CF43655E34}"/>
              </a:ext>
            </a:extLst>
          </p:cNvPr>
          <p:cNvSpPr>
            <a:spLocks noGrp="1"/>
          </p:cNvSpPr>
          <p:nvPr>
            <p:ph type="ctrTitle"/>
          </p:nvPr>
        </p:nvSpPr>
        <p:spPr/>
        <p:txBody>
          <a:bodyPr/>
          <a:lstStyle/>
          <a:p>
            <a:r>
              <a:rPr lang="en-CA"/>
              <a:t>Thank you! </a:t>
            </a:r>
            <a:br>
              <a:rPr lang="en-CA"/>
            </a:br>
            <a:endParaRPr lang="en-CA"/>
          </a:p>
        </p:txBody>
      </p:sp>
      <p:sp>
        <p:nvSpPr>
          <p:cNvPr id="7" name="Subtitle 6">
            <a:extLst>
              <a:ext uri="{FF2B5EF4-FFF2-40B4-BE49-F238E27FC236}">
                <a16:creationId xmlns:a16="http://schemas.microsoft.com/office/drawing/2014/main" id="{C720E571-496D-4525-B4A5-F0FB55380831}"/>
              </a:ext>
            </a:extLst>
          </p:cNvPr>
          <p:cNvSpPr>
            <a:spLocks noGrp="1"/>
          </p:cNvSpPr>
          <p:nvPr>
            <p:ph type="subTitle" idx="1"/>
          </p:nvPr>
        </p:nvSpPr>
        <p:spPr>
          <a:xfrm>
            <a:off x="904735" y="4690501"/>
            <a:ext cx="5588344" cy="1332794"/>
          </a:xfrm>
        </p:spPr>
        <p:txBody>
          <a:bodyPr/>
          <a:lstStyle/>
          <a:p>
            <a:r>
              <a:rPr lang="en-CA"/>
              <a:t>Contact for the DS Workforce Initiative: </a:t>
            </a:r>
          </a:p>
          <a:p>
            <a:r>
              <a:rPr lang="en-CA"/>
              <a:t>Ann-Marie Binetti </a:t>
            </a:r>
          </a:p>
          <a:p>
            <a:r>
              <a:rPr lang="en-CA">
                <a:hlinkClick r:id="rId3">
                  <a:extLst>
                    <a:ext uri="{A12FA001-AC4F-418D-AE19-62706E023703}">
                      <ahyp:hlinkClr xmlns:ahyp="http://schemas.microsoft.com/office/drawing/2018/hyperlinkcolor" val="tx"/>
                    </a:ext>
                  </a:extLst>
                </a:hlinkClick>
              </a:rPr>
              <a:t>abinetti@cltoronto.ca</a:t>
            </a:r>
            <a:r>
              <a:rPr lang="en-CA"/>
              <a:t> </a:t>
            </a:r>
          </a:p>
        </p:txBody>
      </p:sp>
    </p:spTree>
    <p:extLst>
      <p:ext uri="{BB962C8B-B14F-4D97-AF65-F5344CB8AC3E}">
        <p14:creationId xmlns:p14="http://schemas.microsoft.com/office/powerpoint/2010/main" val="355645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E1E7E1-6211-41F1-8B9C-FC7F8B949D0A}"/>
              </a:ext>
            </a:extLst>
          </p:cNvPr>
          <p:cNvSpPr>
            <a:spLocks noGrp="1"/>
          </p:cNvSpPr>
          <p:nvPr>
            <p:ph idx="1"/>
          </p:nvPr>
        </p:nvSpPr>
        <p:spPr>
          <a:xfrm>
            <a:off x="838200" y="1518557"/>
            <a:ext cx="8371114" cy="4432792"/>
          </a:xfrm>
        </p:spPr>
        <p:txBody>
          <a:bodyPr/>
          <a:lstStyle/>
          <a:p>
            <a:pPr>
              <a:lnSpc>
                <a:spcPct val="100000"/>
              </a:lnSpc>
            </a:pPr>
            <a:r>
              <a:rPr lang="en-US" sz="3600" dirty="0"/>
              <a:t>Sell the Why</a:t>
            </a:r>
          </a:p>
          <a:p>
            <a:pPr>
              <a:lnSpc>
                <a:spcPct val="100000"/>
              </a:lnSpc>
            </a:pPr>
            <a:r>
              <a:rPr lang="en-US" sz="3600" dirty="0"/>
              <a:t>Who to Involve</a:t>
            </a:r>
          </a:p>
          <a:p>
            <a:pPr>
              <a:lnSpc>
                <a:spcPct val="100000"/>
              </a:lnSpc>
            </a:pPr>
            <a:r>
              <a:rPr lang="en-US" sz="3600" dirty="0"/>
              <a:t>Prepare for Implementation</a:t>
            </a:r>
          </a:p>
          <a:p>
            <a:pPr>
              <a:lnSpc>
                <a:spcPct val="100000"/>
              </a:lnSpc>
            </a:pPr>
            <a:r>
              <a:rPr lang="en-US" sz="3600" dirty="0"/>
              <a:t>The Implementation</a:t>
            </a:r>
          </a:p>
          <a:p>
            <a:pPr>
              <a:lnSpc>
                <a:spcPct val="100000"/>
              </a:lnSpc>
            </a:pPr>
            <a:r>
              <a:rPr lang="en-US" sz="3600" dirty="0"/>
              <a:t>Tips – Resources </a:t>
            </a:r>
          </a:p>
        </p:txBody>
      </p:sp>
      <p:sp>
        <p:nvSpPr>
          <p:cNvPr id="3" name="Title 2">
            <a:extLst>
              <a:ext uri="{FF2B5EF4-FFF2-40B4-BE49-F238E27FC236}">
                <a16:creationId xmlns:a16="http://schemas.microsoft.com/office/drawing/2014/main" id="{7D105A7B-C281-4A7B-A057-2F73EEE0CB43}"/>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73875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ulti-colored balloons in the sky">
            <a:extLst>
              <a:ext uri="{FF2B5EF4-FFF2-40B4-BE49-F238E27FC236}">
                <a16:creationId xmlns:a16="http://schemas.microsoft.com/office/drawing/2014/main" id="{57A8590E-7450-4752-9D7D-4E1994E2682E}"/>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695B39B-5593-7AAF-BD55-F17DD5BF8191}"/>
              </a:ext>
            </a:extLst>
          </p:cNvPr>
          <p:cNvSpPr>
            <a:spLocks noGrp="1"/>
          </p:cNvSpPr>
          <p:nvPr>
            <p:ph type="ctrTitle"/>
          </p:nvPr>
        </p:nvSpPr>
        <p:spPr>
          <a:xfrm>
            <a:off x="1524000" y="1122363"/>
            <a:ext cx="9144000" cy="2387600"/>
          </a:xfrm>
        </p:spPr>
        <p:txBody>
          <a:bodyPr>
            <a:normAutofit fontScale="90000"/>
          </a:bodyPr>
          <a:lstStyle/>
          <a:p>
            <a:br>
              <a:rPr lang="en-US" dirty="0">
                <a:solidFill>
                  <a:schemeClr val="tx2"/>
                </a:solidFill>
              </a:rPr>
            </a:br>
            <a:br>
              <a:rPr lang="en-US" dirty="0">
                <a:solidFill>
                  <a:schemeClr val="tx2"/>
                </a:solidFill>
              </a:rPr>
            </a:br>
            <a:r>
              <a:rPr lang="en-US" dirty="0">
                <a:solidFill>
                  <a:schemeClr val="tx2"/>
                </a:solidFill>
              </a:rPr>
              <a:t>Poll</a:t>
            </a:r>
          </a:p>
        </p:txBody>
      </p:sp>
    </p:spTree>
    <p:extLst>
      <p:ext uri="{BB962C8B-B14F-4D97-AF65-F5344CB8AC3E}">
        <p14:creationId xmlns:p14="http://schemas.microsoft.com/office/powerpoint/2010/main" val="129344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0573B4-8E35-4954-AD06-3CF4ECFC9B09}"/>
              </a:ext>
            </a:extLst>
          </p:cNvPr>
          <p:cNvSpPr>
            <a:spLocks noGrp="1"/>
          </p:cNvSpPr>
          <p:nvPr>
            <p:ph idx="1"/>
          </p:nvPr>
        </p:nvSpPr>
        <p:spPr>
          <a:xfrm>
            <a:off x="838200" y="1404257"/>
            <a:ext cx="10515600" cy="4640082"/>
          </a:xfrm>
        </p:spPr>
        <p:txBody>
          <a:bodyPr/>
          <a:lstStyle/>
          <a:p>
            <a:pPr>
              <a:lnSpc>
                <a:spcPct val="100000"/>
              </a:lnSpc>
            </a:pPr>
            <a:r>
              <a:rPr lang="en-US" sz="3200" dirty="0">
                <a:latin typeface="Arial"/>
                <a:cs typeface="Arial"/>
              </a:rPr>
              <a:t>A professional development tool to ensure a </a:t>
            </a:r>
            <a:br>
              <a:rPr lang="en-US" sz="3200" dirty="0">
                <a:latin typeface="Arial"/>
                <a:cs typeface="Arial"/>
              </a:rPr>
            </a:br>
            <a:r>
              <a:rPr lang="en-US" sz="3200" b="1" dirty="0">
                <a:latin typeface="Arial"/>
                <a:cs typeface="Arial"/>
              </a:rPr>
              <a:t>strong</a:t>
            </a:r>
            <a:r>
              <a:rPr lang="en-US" sz="3200" dirty="0">
                <a:latin typeface="Arial"/>
                <a:cs typeface="Arial"/>
              </a:rPr>
              <a:t> and </a:t>
            </a:r>
            <a:r>
              <a:rPr lang="en-US" sz="3200" b="1" dirty="0">
                <a:latin typeface="Arial"/>
                <a:cs typeface="Arial"/>
              </a:rPr>
              <a:t>sustainable</a:t>
            </a:r>
            <a:r>
              <a:rPr lang="en-US" sz="3200" dirty="0">
                <a:latin typeface="Arial"/>
                <a:cs typeface="Arial"/>
              </a:rPr>
              <a:t> workforce</a:t>
            </a:r>
            <a:endParaRPr lang="en-US" sz="3200" dirty="0"/>
          </a:p>
          <a:p>
            <a:pPr>
              <a:lnSpc>
                <a:spcPct val="100000"/>
              </a:lnSpc>
            </a:pPr>
            <a:r>
              <a:rPr lang="en-US" sz="3200" dirty="0">
                <a:latin typeface="Arial"/>
                <a:cs typeface="Arial"/>
              </a:rPr>
              <a:t>Focus on people - a person-</a:t>
            </a:r>
            <a:r>
              <a:rPr lang="en-US" sz="3200" dirty="0" err="1">
                <a:latin typeface="Arial"/>
                <a:cs typeface="Arial"/>
              </a:rPr>
              <a:t>centred</a:t>
            </a:r>
            <a:r>
              <a:rPr lang="en-US" sz="3200" dirty="0">
                <a:latin typeface="Arial"/>
                <a:cs typeface="Arial"/>
              </a:rPr>
              <a:t> service</a:t>
            </a:r>
          </a:p>
          <a:p>
            <a:pPr>
              <a:lnSpc>
                <a:spcPct val="100000"/>
              </a:lnSpc>
            </a:pPr>
            <a:r>
              <a:rPr lang="en-US" sz="3200" dirty="0">
                <a:latin typeface="Arial"/>
                <a:cs typeface="Arial"/>
              </a:rPr>
              <a:t>Align us with Journey to Belonging</a:t>
            </a:r>
          </a:p>
          <a:p>
            <a:pPr>
              <a:lnSpc>
                <a:spcPct val="100000"/>
              </a:lnSpc>
            </a:pPr>
            <a:r>
              <a:rPr lang="en-US" sz="3200" dirty="0">
                <a:latin typeface="Arial"/>
                <a:cs typeface="Arial"/>
              </a:rPr>
              <a:t>Focus on innovation, positive change &amp; growth</a:t>
            </a:r>
          </a:p>
          <a:p>
            <a:pPr>
              <a:lnSpc>
                <a:spcPct val="100000"/>
              </a:lnSpc>
            </a:pPr>
            <a:r>
              <a:rPr lang="en-US" sz="3200" dirty="0">
                <a:latin typeface="Arial"/>
                <a:cs typeface="Arial"/>
              </a:rPr>
              <a:t>A modernized language for defining human service </a:t>
            </a:r>
          </a:p>
        </p:txBody>
      </p:sp>
      <p:sp>
        <p:nvSpPr>
          <p:cNvPr id="3" name="Title 2">
            <a:extLst>
              <a:ext uri="{FF2B5EF4-FFF2-40B4-BE49-F238E27FC236}">
                <a16:creationId xmlns:a16="http://schemas.microsoft.com/office/drawing/2014/main" id="{D1C11EA3-5231-4E51-AF14-78DF4C1FC1D1}"/>
              </a:ext>
            </a:extLst>
          </p:cNvPr>
          <p:cNvSpPr>
            <a:spLocks noGrp="1"/>
          </p:cNvSpPr>
          <p:nvPr>
            <p:ph type="title"/>
          </p:nvPr>
        </p:nvSpPr>
        <p:spPr/>
        <p:txBody>
          <a:bodyPr/>
          <a:lstStyle/>
          <a:p>
            <a:r>
              <a:rPr lang="en-US" dirty="0"/>
              <a:t>Here is Why you should Implement?</a:t>
            </a:r>
          </a:p>
        </p:txBody>
      </p:sp>
    </p:spTree>
    <p:extLst>
      <p:ext uri="{BB962C8B-B14F-4D97-AF65-F5344CB8AC3E}">
        <p14:creationId xmlns:p14="http://schemas.microsoft.com/office/powerpoint/2010/main" val="349915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04AD53-2F60-4376-883B-DBF9FFFDC077}"/>
              </a:ext>
            </a:extLst>
          </p:cNvPr>
          <p:cNvSpPr>
            <a:spLocks noGrp="1"/>
          </p:cNvSpPr>
          <p:nvPr>
            <p:ph idx="1"/>
          </p:nvPr>
        </p:nvSpPr>
        <p:spPr>
          <a:xfrm>
            <a:off x="838200" y="1518557"/>
            <a:ext cx="8005763" cy="4503862"/>
          </a:xfrm>
        </p:spPr>
        <p:txBody>
          <a:bodyPr/>
          <a:lstStyle/>
          <a:p>
            <a:pPr>
              <a:lnSpc>
                <a:spcPct val="100000"/>
              </a:lnSpc>
            </a:pPr>
            <a:r>
              <a:rPr lang="en-US" sz="3600" dirty="0"/>
              <a:t>All levels of Leadership</a:t>
            </a:r>
          </a:p>
          <a:p>
            <a:pPr>
              <a:lnSpc>
                <a:spcPct val="100000"/>
              </a:lnSpc>
            </a:pPr>
            <a:r>
              <a:rPr lang="en-US" sz="3600" dirty="0"/>
              <a:t>All employees</a:t>
            </a:r>
          </a:p>
          <a:p>
            <a:pPr>
              <a:lnSpc>
                <a:spcPct val="100000"/>
              </a:lnSpc>
            </a:pPr>
            <a:r>
              <a:rPr lang="en-US" sz="3600" dirty="0"/>
              <a:t>Your union/employee relations group</a:t>
            </a:r>
          </a:p>
          <a:p>
            <a:pPr>
              <a:lnSpc>
                <a:spcPct val="100000"/>
              </a:lnSpc>
            </a:pPr>
            <a:r>
              <a:rPr lang="en-US" sz="3600" dirty="0"/>
              <a:t>Your Board</a:t>
            </a:r>
          </a:p>
          <a:p>
            <a:pPr>
              <a:lnSpc>
                <a:spcPct val="100000"/>
              </a:lnSpc>
            </a:pPr>
            <a:r>
              <a:rPr lang="en-US" sz="3600" dirty="0"/>
              <a:t>People supported</a:t>
            </a:r>
          </a:p>
          <a:p>
            <a:pPr>
              <a:lnSpc>
                <a:spcPct val="100000"/>
              </a:lnSpc>
            </a:pPr>
            <a:r>
              <a:rPr lang="en-US" sz="3600" dirty="0"/>
              <a:t>Other Stake holders - families </a:t>
            </a:r>
          </a:p>
          <a:p>
            <a:endParaRPr lang="en-US" dirty="0"/>
          </a:p>
        </p:txBody>
      </p:sp>
      <p:sp>
        <p:nvSpPr>
          <p:cNvPr id="3" name="Title 2">
            <a:extLst>
              <a:ext uri="{FF2B5EF4-FFF2-40B4-BE49-F238E27FC236}">
                <a16:creationId xmlns:a16="http://schemas.microsoft.com/office/drawing/2014/main" id="{AB507AD2-14EF-48A5-96B6-6EC2E0EBF4BE}"/>
              </a:ext>
            </a:extLst>
          </p:cNvPr>
          <p:cNvSpPr>
            <a:spLocks noGrp="1"/>
          </p:cNvSpPr>
          <p:nvPr>
            <p:ph type="title"/>
          </p:nvPr>
        </p:nvSpPr>
        <p:spPr/>
        <p:txBody>
          <a:bodyPr>
            <a:normAutofit/>
          </a:bodyPr>
          <a:lstStyle/>
          <a:p>
            <a:r>
              <a:rPr lang="en-US" dirty="0"/>
              <a:t>Who you should be involving</a:t>
            </a:r>
          </a:p>
        </p:txBody>
      </p:sp>
    </p:spTree>
    <p:extLst>
      <p:ext uri="{BB962C8B-B14F-4D97-AF65-F5344CB8AC3E}">
        <p14:creationId xmlns:p14="http://schemas.microsoft.com/office/powerpoint/2010/main" val="248278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A047E7-F4D9-4D29-848B-AC381DA17982}"/>
              </a:ext>
            </a:extLst>
          </p:cNvPr>
          <p:cNvSpPr>
            <a:spLocks noGrp="1"/>
          </p:cNvSpPr>
          <p:nvPr>
            <p:ph idx="1"/>
          </p:nvPr>
        </p:nvSpPr>
        <p:spPr>
          <a:xfrm>
            <a:off x="838200" y="1845129"/>
            <a:ext cx="9971314" cy="3867725"/>
          </a:xfrm>
        </p:spPr>
        <p:txBody>
          <a:bodyPr vert="horz" lIns="91440" tIns="45720" rIns="91440" bIns="45720" rtlCol="0" anchor="t">
            <a:spAutoFit/>
          </a:bodyPr>
          <a:lstStyle/>
          <a:p>
            <a:pPr>
              <a:lnSpc>
                <a:spcPct val="100000"/>
              </a:lnSpc>
            </a:pPr>
            <a:r>
              <a:rPr lang="en-CA" sz="3200" dirty="0">
                <a:solidFill>
                  <a:srgbClr val="000000"/>
                </a:solidFill>
                <a:latin typeface="Calibri"/>
                <a:cs typeface="Arial"/>
              </a:rPr>
              <a:t>Engage your employee engagement committee or labour relations committee, recruit champions to lead the implementation</a:t>
            </a:r>
          </a:p>
          <a:p>
            <a:pPr>
              <a:lnSpc>
                <a:spcPct val="100000"/>
              </a:lnSpc>
            </a:pPr>
            <a:r>
              <a:rPr lang="en-CA" sz="3200" dirty="0">
                <a:solidFill>
                  <a:srgbClr val="000000"/>
                </a:solidFill>
                <a:latin typeface="Calibri"/>
                <a:cs typeface="Arial"/>
              </a:rPr>
              <a:t>Create a co-designed implementation plan with dates.</a:t>
            </a:r>
          </a:p>
          <a:p>
            <a:pPr>
              <a:lnSpc>
                <a:spcPct val="100000"/>
              </a:lnSpc>
            </a:pPr>
            <a:r>
              <a:rPr lang="en-CA" sz="3200" dirty="0">
                <a:solidFill>
                  <a:srgbClr val="000000"/>
                </a:solidFill>
                <a:latin typeface="Calibri"/>
                <a:cs typeface="Arial"/>
              </a:rPr>
              <a:t>Decide who will do what</a:t>
            </a:r>
          </a:p>
          <a:p>
            <a:pPr>
              <a:lnSpc>
                <a:spcPct val="100000"/>
              </a:lnSpc>
            </a:pPr>
            <a:r>
              <a:rPr lang="en-CA" sz="3200" dirty="0">
                <a:solidFill>
                  <a:srgbClr val="000000"/>
                </a:solidFill>
                <a:latin typeface="Calibri"/>
                <a:cs typeface="Arial"/>
              </a:rPr>
              <a:t>Begin the behind-the-scenes work  </a:t>
            </a:r>
            <a:endParaRPr lang="en-CA" dirty="0">
              <a:latin typeface="Calibri"/>
              <a:cs typeface="Arial"/>
            </a:endParaRPr>
          </a:p>
          <a:p>
            <a:pPr>
              <a:lnSpc>
                <a:spcPct val="100000"/>
              </a:lnSpc>
            </a:pPr>
            <a:endParaRPr lang="en-US" dirty="0"/>
          </a:p>
        </p:txBody>
      </p:sp>
      <p:sp>
        <p:nvSpPr>
          <p:cNvPr id="3" name="Title 2">
            <a:extLst>
              <a:ext uri="{FF2B5EF4-FFF2-40B4-BE49-F238E27FC236}">
                <a16:creationId xmlns:a16="http://schemas.microsoft.com/office/drawing/2014/main" id="{12F6CCCA-E99B-4254-856F-38CF7C51C7B0}"/>
              </a:ext>
            </a:extLst>
          </p:cNvPr>
          <p:cNvSpPr>
            <a:spLocks noGrp="1"/>
          </p:cNvSpPr>
          <p:nvPr>
            <p:ph type="title"/>
          </p:nvPr>
        </p:nvSpPr>
        <p:spPr/>
        <p:txBody>
          <a:bodyPr/>
          <a:lstStyle/>
          <a:p>
            <a:r>
              <a:rPr lang="en-US" dirty="0"/>
              <a:t>Prepare for Implementation</a:t>
            </a:r>
          </a:p>
        </p:txBody>
      </p:sp>
    </p:spTree>
    <p:extLst>
      <p:ext uri="{BB962C8B-B14F-4D97-AF65-F5344CB8AC3E}">
        <p14:creationId xmlns:p14="http://schemas.microsoft.com/office/powerpoint/2010/main" val="285052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3C305C-6021-41E5-BFE3-5298E39EC11B}"/>
              </a:ext>
            </a:extLst>
          </p:cNvPr>
          <p:cNvSpPr>
            <a:spLocks noGrp="1"/>
          </p:cNvSpPr>
          <p:nvPr>
            <p:ph type="title"/>
          </p:nvPr>
        </p:nvSpPr>
        <p:spPr/>
        <p:txBody>
          <a:bodyPr/>
          <a:lstStyle/>
          <a:p>
            <a:r>
              <a:rPr lang="en-US" dirty="0"/>
              <a:t>Sample Implementation Plans</a:t>
            </a:r>
          </a:p>
        </p:txBody>
      </p:sp>
      <p:pic>
        <p:nvPicPr>
          <p:cNvPr id="9" name="Content Placeholder 8">
            <a:extLst>
              <a:ext uri="{FF2B5EF4-FFF2-40B4-BE49-F238E27FC236}">
                <a16:creationId xmlns:a16="http://schemas.microsoft.com/office/drawing/2014/main" id="{0AAFDA9D-7562-466D-8331-C125E41C6D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61617"/>
            <a:ext cx="10406743" cy="3991125"/>
          </a:xfrm>
        </p:spPr>
      </p:pic>
    </p:spTree>
    <p:extLst>
      <p:ext uri="{BB962C8B-B14F-4D97-AF65-F5344CB8AC3E}">
        <p14:creationId xmlns:p14="http://schemas.microsoft.com/office/powerpoint/2010/main" val="298879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EF49FC4-6B80-4E24-A3F2-E367046C22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5675" y="1624693"/>
            <a:ext cx="8654142" cy="4151660"/>
          </a:xfrm>
        </p:spPr>
      </p:pic>
      <p:sp>
        <p:nvSpPr>
          <p:cNvPr id="3" name="Title 2">
            <a:extLst>
              <a:ext uri="{FF2B5EF4-FFF2-40B4-BE49-F238E27FC236}">
                <a16:creationId xmlns:a16="http://schemas.microsoft.com/office/drawing/2014/main" id="{DAB66433-D8CB-445A-A7DC-59E80E77DCCB}"/>
              </a:ext>
            </a:extLst>
          </p:cNvPr>
          <p:cNvSpPr>
            <a:spLocks noGrp="1"/>
          </p:cNvSpPr>
          <p:nvPr>
            <p:ph type="title"/>
          </p:nvPr>
        </p:nvSpPr>
        <p:spPr/>
        <p:txBody>
          <a:bodyPr/>
          <a:lstStyle/>
          <a:p>
            <a:r>
              <a:rPr lang="en-US" dirty="0"/>
              <a:t>Sample Implementation Plans</a:t>
            </a:r>
          </a:p>
        </p:txBody>
      </p:sp>
    </p:spTree>
    <p:extLst>
      <p:ext uri="{BB962C8B-B14F-4D97-AF65-F5344CB8AC3E}">
        <p14:creationId xmlns:p14="http://schemas.microsoft.com/office/powerpoint/2010/main" val="282615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E7A06D7-01AA-4D8E-8B9F-2DB9D5B2A3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8007" y="87312"/>
            <a:ext cx="4873963" cy="6309360"/>
          </a:xfrm>
        </p:spPr>
      </p:pic>
    </p:spTree>
    <p:extLst>
      <p:ext uri="{BB962C8B-B14F-4D97-AF65-F5344CB8AC3E}">
        <p14:creationId xmlns:p14="http://schemas.microsoft.com/office/powerpoint/2010/main" val="3025588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7.xml><?xml version="1.0" encoding="utf-8"?>
<p:tagLst xmlns:a="http://schemas.openxmlformats.org/drawingml/2006/main" xmlns:r="http://schemas.openxmlformats.org/officeDocument/2006/relationships" xmlns:p="http://schemas.openxmlformats.org/presentationml/2006/main">
  <p:tag name="SHAPENAME" val="5. Source"/>
</p:tagLst>
</file>

<file path=ppt/tags/tag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4_White">
  <a:themeElements>
    <a:clrScheme name="Scheme1">
      <a:dk1>
        <a:srgbClr val="000000"/>
      </a:dk1>
      <a:lt1>
        <a:srgbClr val="FFFFFF"/>
      </a:lt1>
      <a:dk2>
        <a:srgbClr val="FFFFFF"/>
      </a:dk2>
      <a:lt2>
        <a:srgbClr val="FFFFFF"/>
      </a:lt2>
      <a:accent1>
        <a:srgbClr val="047BC1"/>
      </a:accent1>
      <a:accent2>
        <a:srgbClr val="35478C"/>
      </a:accent2>
      <a:accent3>
        <a:srgbClr val="7F85CF"/>
      </a:accent3>
      <a:accent4>
        <a:srgbClr val="4E7AC7"/>
      </a:accent4>
      <a:accent5>
        <a:srgbClr val="ADD5F7"/>
      </a:accent5>
      <a:accent6>
        <a:srgbClr val="E3DED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sq">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47BC1"/>
        </a:accent1>
        <a:accent2>
          <a:srgbClr val="35478C"/>
        </a:accent2>
        <a:accent3>
          <a:srgbClr val="7F85CF"/>
        </a:accent3>
        <a:accent4>
          <a:srgbClr val="4E7AC7"/>
        </a:accent4>
        <a:accent5>
          <a:srgbClr val="ADD5F7"/>
        </a:accent5>
        <a:accent6>
          <a:srgbClr val="E3DED1"/>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TO2927_OFF_16_9.potx" id="{0D45C545-9019-43FE-B76F-22D7D4627F97}" vid="{5FD222B3-587C-4379-9273-4DE61F1CDF2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WI-PPT-v01" id="{EA8B514B-612A-7A43-8F23-33B638DF3889}" vid="{662EC879-7FCB-DC43-BC10-CF73F664E4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e1b80af-ac39-420e-97d9-8bd1ba3918d6" xsi:nil="true"/>
    <lcf76f155ced4ddcb4097134ff3c332f xmlns="09894395-fb2c-4079-9bb2-52ebd0b0131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C152CF1697114BA6649D7005DEE8C9" ma:contentTypeVersion="17" ma:contentTypeDescription="Create a new document." ma:contentTypeScope="" ma:versionID="06d049dd3678aee50e539ba71f1b4a77">
  <xsd:schema xmlns:xsd="http://www.w3.org/2001/XMLSchema" xmlns:xs="http://www.w3.org/2001/XMLSchema" xmlns:p="http://schemas.microsoft.com/office/2006/metadata/properties" xmlns:ns2="09894395-fb2c-4079-9bb2-52ebd0b01314" xmlns:ns3="9e1b80af-ac39-420e-97d9-8bd1ba3918d6" targetNamespace="http://schemas.microsoft.com/office/2006/metadata/properties" ma:root="true" ma:fieldsID="9159e90ea175a3c6c98d81654ecb11c3" ns2:_="" ns3:_="">
    <xsd:import namespace="09894395-fb2c-4079-9bb2-52ebd0b01314"/>
    <xsd:import namespace="9e1b80af-ac39-420e-97d9-8bd1ba3918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94395-fb2c-4079-9bb2-52ebd0b013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5cd4d3b-bab3-4b63-ab95-3b3f91cdd13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1b80af-ac39-420e-97d9-8bd1ba3918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3562c76-aa0c-4a9e-94af-2b59ef4fb0e9}" ma:internalName="TaxCatchAll" ma:showField="CatchAllData" ma:web="9e1b80af-ac39-420e-97d9-8bd1ba3918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CA533-1B92-46A4-A144-1A289DBCBF96}">
  <ds:schemaRefs>
    <ds:schemaRef ds:uri="http://schemas.microsoft.com/sharepoint/v3/contenttype/forms"/>
  </ds:schemaRefs>
</ds:datastoreItem>
</file>

<file path=customXml/itemProps2.xml><?xml version="1.0" encoding="utf-8"?>
<ds:datastoreItem xmlns:ds="http://schemas.openxmlformats.org/officeDocument/2006/customXml" ds:itemID="{5D285DC4-9F67-4300-BF5D-711C1184AD7E}">
  <ds:schemaRefs>
    <ds:schemaRef ds:uri="9c19fd3b-7499-49f6-82f1-4ee3e3b5919a"/>
    <ds:schemaRef ds:uri="http://schemas.microsoft.com/sharepoint/v3"/>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35d5eba7-6bb3-4400-9d33-1917d2b0e9b3"/>
    <ds:schemaRef ds:uri="http://www.w3.org/XML/1998/namespace"/>
  </ds:schemaRefs>
</ds:datastoreItem>
</file>

<file path=customXml/itemProps3.xml><?xml version="1.0" encoding="utf-8"?>
<ds:datastoreItem xmlns:ds="http://schemas.openxmlformats.org/officeDocument/2006/customXml" ds:itemID="{773D9E58-E7E6-44C7-87CB-AF71B133D1D4}"/>
</file>

<file path=docProps/app.xml><?xml version="1.0" encoding="utf-8"?>
<Properties xmlns="http://schemas.openxmlformats.org/officeDocument/2006/extended-properties" xmlns:vt="http://schemas.openxmlformats.org/officeDocument/2006/docPropsVTypes">
  <TotalTime>1714</TotalTime>
  <Words>2051</Words>
  <Application>Microsoft Office PowerPoint</Application>
  <PresentationFormat>Widescreen</PresentationFormat>
  <Paragraphs>165</Paragraphs>
  <Slides>17</Slides>
  <Notes>17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Segoe UI</vt:lpstr>
      <vt:lpstr>Wingdings</vt:lpstr>
      <vt:lpstr>4_White</vt:lpstr>
      <vt:lpstr>Custom Design</vt:lpstr>
      <vt:lpstr>think-cell Slide</vt:lpstr>
      <vt:lpstr>Implementation of DS Core Competencies</vt:lpstr>
      <vt:lpstr>Agenda</vt:lpstr>
      <vt:lpstr>  Poll</vt:lpstr>
      <vt:lpstr>Here is Why you should Implement?</vt:lpstr>
      <vt:lpstr>Who you should be involving</vt:lpstr>
      <vt:lpstr>Prepare for Implementation</vt:lpstr>
      <vt:lpstr>Sample Implementation Plans</vt:lpstr>
      <vt:lpstr>Sample Implementation Plans</vt:lpstr>
      <vt:lpstr>PowerPoint Presentation</vt:lpstr>
      <vt:lpstr>  Poll</vt:lpstr>
      <vt:lpstr>Remember to include in the Plan</vt:lpstr>
      <vt:lpstr>Ideas to Promote Core Competencies </vt:lpstr>
      <vt:lpstr>Remember the Resources</vt:lpstr>
      <vt:lpstr>More Resources</vt:lpstr>
      <vt:lpstr>  Poll</vt:lpstr>
      <vt:lpstr>Questions ??  Next Café May 3, 2023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Services Reform Reference Group</dc:title>
  <dc:creator>Mosu, Daniella (MCCSS)</dc:creator>
  <cp:lastModifiedBy>Ann-Marie Binetti</cp:lastModifiedBy>
  <cp:revision>689</cp:revision>
  <dcterms:created xsi:type="dcterms:W3CDTF">2021-01-15T16:30:27Z</dcterms:created>
  <dcterms:modified xsi:type="dcterms:W3CDTF">2023-04-05T18:19:01Z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0x010100DF89E43C695E8B4B97EA653E131F646C</vt:lpwstr>
  </property>
  <property fmtid="{D5CDD505-2E9C-101B-9397-08002B2CF9AE}" pid="3" name="MSIP_Label_034a106e-6316-442c-ad35-738afd673d2b_Enabled">
    <vt:lpwstr>true</vt:lpwstr>
  </property>
  <property fmtid="{D5CDD505-2E9C-101B-9397-08002B2CF9AE}" pid="4" name="MSIP_Label_034a106e-6316-442c-ad35-738afd673d2b_SetDate">
    <vt:lpwstr>2021-11-20T18:12:06Z</vt:lpwstr>
  </property>
  <property fmtid="{D5CDD505-2E9C-101B-9397-08002B2CF9AE}" pid="5" name="MSIP_Label_034a106e-6316-442c-ad35-738afd673d2b_Method">
    <vt:lpwstr>Standard</vt:lpwstr>
  </property>
  <property fmtid="{D5CDD505-2E9C-101B-9397-08002B2CF9AE}" pid="6" name="MSIP_Label_034a106e-6316-442c-ad35-738afd673d2b_Name">
    <vt:lpwstr>034a106e-6316-442c-ad35-738afd673d2b</vt:lpwstr>
  </property>
  <property fmtid="{D5CDD505-2E9C-101B-9397-08002B2CF9AE}" pid="7" name="MSIP_Label_034a106e-6316-442c-ad35-738afd673d2b_SiteId">
    <vt:lpwstr>cddc1229-ac2a-4b97-b78a-0e5cacb5865c</vt:lpwstr>
  </property>
  <property fmtid="{D5CDD505-2E9C-101B-9397-08002B2CF9AE}" pid="8" name="MSIP_Label_034a106e-6316-442c-ad35-738afd673d2b_ActionId">
    <vt:lpwstr>07cce50b-9e6d-4f50-a456-3448899b86c9</vt:lpwstr>
  </property>
  <property fmtid="{D5CDD505-2E9C-101B-9397-08002B2CF9AE}" pid="9" name="MSIP_Label_034a106e-6316-442c-ad35-738afd673d2b_ContentBits">
    <vt:lpwstr>0</vt:lpwstr>
  </property>
  <property fmtid="{D5CDD505-2E9C-101B-9397-08002B2CF9AE}" pid="10" name="MediaServiceImageTags">
    <vt:lpwstr/>
  </property>
</Properties>
</file>