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305" r:id="rId2"/>
    <p:sldId id="299" r:id="rId3"/>
    <p:sldId id="307" r:id="rId4"/>
    <p:sldId id="313" r:id="rId5"/>
    <p:sldId id="276" r:id="rId6"/>
    <p:sldId id="314" r:id="rId7"/>
    <p:sldId id="277" r:id="rId8"/>
    <p:sldId id="285" r:id="rId9"/>
    <p:sldId id="312" r:id="rId10"/>
    <p:sldId id="310" r:id="rId11"/>
    <p:sldId id="309" r:id="rId12"/>
    <p:sldId id="315" r:id="rId13"/>
    <p:sldId id="316" r:id="rId14"/>
    <p:sldId id="294" r:id="rId15"/>
    <p:sldId id="300" r:id="rId16"/>
    <p:sldId id="264" r:id="rId17"/>
    <p:sldId id="287" r:id="rId18"/>
    <p:sldId id="311" r:id="rId19"/>
    <p:sldId id="320" r:id="rId20"/>
    <p:sldId id="286" r:id="rId21"/>
    <p:sldId id="289" r:id="rId22"/>
    <p:sldId id="317" r:id="rId23"/>
    <p:sldId id="318" r:id="rId24"/>
    <p:sldId id="291" r:id="rId25"/>
    <p:sldId id="319" r:id="rId26"/>
    <p:sldId id="267" r:id="rId27"/>
    <p:sldId id="263" r:id="rId28"/>
    <p:sldId id="284" r:id="rId29"/>
    <p:sldId id="308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B7"/>
    <a:srgbClr val="9CA770"/>
    <a:srgbClr val="7C896C"/>
    <a:srgbClr val="8B9766"/>
    <a:srgbClr val="7BA1AC"/>
    <a:srgbClr val="595959"/>
    <a:srgbClr val="A28F34"/>
    <a:srgbClr val="4343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9"/>
    <p:restoredTop sz="94864"/>
  </p:normalViewPr>
  <p:slideViewPr>
    <p:cSldViewPr snapToObjects="1">
      <p:cViewPr varScale="1">
        <p:scale>
          <a:sx n="108" d="100"/>
          <a:sy n="108" d="100"/>
        </p:scale>
        <p:origin x="200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5A2AAE83-9EB3-B94E-96D0-2C2253E6D7A8}" type="datetimeFigureOut">
              <a:rPr lang="en-US" smtClean="0"/>
              <a:pPr/>
              <a:t>4/25/23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254EAB03-4AF3-8D4E-B63F-B47E3B8098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314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60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71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45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722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5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22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9052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922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0023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272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4EAB03-4AF3-8D4E-B63F-B47E3B8098FE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53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1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4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824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47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151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18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100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38736" cy="4525963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>
                <a:solidFill>
                  <a:srgbClr val="595959"/>
                </a:solidFill>
              </a:defRPr>
            </a:lvl1pPr>
            <a:lvl2pPr marL="457200" indent="0">
              <a:buFontTx/>
              <a:buNone/>
              <a:defRPr sz="2000">
                <a:solidFill>
                  <a:srgbClr val="595959"/>
                </a:solidFill>
              </a:defRPr>
            </a:lvl2pPr>
            <a:lvl3pPr marL="914400" indent="0">
              <a:buFontTx/>
              <a:buNone/>
              <a:defRPr sz="2000">
                <a:solidFill>
                  <a:srgbClr val="595959"/>
                </a:solidFill>
              </a:defRPr>
            </a:lvl3pPr>
            <a:lvl4pPr marL="1371600" indent="0">
              <a:buFontTx/>
              <a:buNone/>
              <a:defRPr sz="2000">
                <a:solidFill>
                  <a:srgbClr val="595959"/>
                </a:solidFill>
              </a:defRPr>
            </a:lvl4pPr>
            <a:lvl5pPr marL="1828800" indent="0">
              <a:buFontTx/>
              <a:buNone/>
              <a:defRPr sz="20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39952" y="1600200"/>
            <a:ext cx="500404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EFF4CE82-EBDA-EE4F-AA38-F0F84DFD4D24}"/>
              </a:ext>
            </a:extLst>
          </p:cNvPr>
          <p:cNvSpPr/>
          <p:nvPr userDrawn="1"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35005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35005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6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417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71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34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8AEC8-A9E2-A44C-9DBF-7F69D469502C}" type="datetimeFigureOut">
              <a:rPr lang="en-US" smtClean="0"/>
              <a:t>4/25/23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04DAB-778E-644D-9BDC-F2DB19988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7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1D8AEC8-A9E2-A44C-9DBF-7F69D469502C}" type="datetimeFigureOut">
              <a:rPr lang="en-US" smtClean="0"/>
              <a:pPr/>
              <a:t>4/25/23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904DAB-778E-644D-9BDC-F2DB199881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50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b="1" i="0" kern="1200">
          <a:solidFill>
            <a:srgbClr val="434343"/>
          </a:solidFill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mailto:cynthia@lockreycommunications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FFB0ED-FF2C-DC12-9DEA-EEF6052B8E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66839" y="467141"/>
            <a:ext cx="7848872" cy="523666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3A6B50F-DEA3-2849-9C4F-9EDD97126EBC}"/>
              </a:ext>
            </a:extLst>
          </p:cNvPr>
          <p:cNvSpPr/>
          <p:nvPr/>
        </p:nvSpPr>
        <p:spPr>
          <a:xfrm>
            <a:off x="1" y="0"/>
            <a:ext cx="9150487" cy="1780161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87" h="1780161">
                <a:moveTo>
                  <a:pt x="0" y="0"/>
                </a:moveTo>
                <a:lnTo>
                  <a:pt x="9150487" y="0"/>
                </a:lnTo>
                <a:cubicBezTo>
                  <a:pt x="9147860" y="435732"/>
                  <a:pt x="9145232" y="871463"/>
                  <a:pt x="9142605" y="1307195"/>
                </a:cubicBezTo>
                <a:lnTo>
                  <a:pt x="0" y="1780161"/>
                </a:lnTo>
                <a:lnTo>
                  <a:pt x="0" y="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360E27-07A2-BF46-B70A-AE601DCFBC9B}"/>
              </a:ext>
            </a:extLst>
          </p:cNvPr>
          <p:cNvSpPr txBox="1"/>
          <p:nvPr/>
        </p:nvSpPr>
        <p:spPr>
          <a:xfrm>
            <a:off x="467544" y="38653"/>
            <a:ext cx="8447462" cy="1520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How to Manage Crisis Communications 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C13FE22E-8E7C-E345-8A3E-096334B9D6F0}"/>
              </a:ext>
            </a:extLst>
          </p:cNvPr>
          <p:cNvSpPr/>
          <p:nvPr/>
        </p:nvSpPr>
        <p:spPr>
          <a:xfrm rot="10800000">
            <a:off x="-6488" y="5081464"/>
            <a:ext cx="9158370" cy="618945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7883 w 9158370"/>
              <a:gd name="connsiteY0" fmla="*/ 0 h 6495556"/>
              <a:gd name="connsiteX1" fmla="*/ 9158370 w 9158370"/>
              <a:gd name="connsiteY1" fmla="*/ 0 h 6495556"/>
              <a:gd name="connsiteX2" fmla="*/ 9150488 w 9158370"/>
              <a:gd name="connsiteY2" fmla="*/ 1307195 h 6495556"/>
              <a:gd name="connsiteX3" fmla="*/ 0 w 9158370"/>
              <a:gd name="connsiteY3" fmla="*/ 6495556 h 6495556"/>
              <a:gd name="connsiteX4" fmla="*/ 7883 w 9158370"/>
              <a:gd name="connsiteY4" fmla="*/ 0 h 64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370" h="6495556">
                <a:moveTo>
                  <a:pt x="7883" y="0"/>
                </a:moveTo>
                <a:lnTo>
                  <a:pt x="9158370" y="0"/>
                </a:lnTo>
                <a:cubicBezTo>
                  <a:pt x="9155743" y="435732"/>
                  <a:pt x="9153115" y="871463"/>
                  <a:pt x="9150488" y="1307195"/>
                </a:cubicBezTo>
                <a:lnTo>
                  <a:pt x="0" y="6495556"/>
                </a:lnTo>
                <a:cubicBezTo>
                  <a:pt x="2628" y="4330371"/>
                  <a:pt x="5255" y="2165185"/>
                  <a:pt x="7883" y="0"/>
                </a:cubicBez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8" name="Picture 17" descr="CynthiaLockreyLogo-5.jpg">
            <a:extLst>
              <a:ext uri="{FF2B5EF4-FFF2-40B4-BE49-F238E27FC236}">
                <a16:creationId xmlns:a16="http://schemas.microsoft.com/office/drawing/2014/main" id="{47F73B7D-537E-584B-A855-1423A1F49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t="83445" r="1905" b="2168"/>
          <a:stretch/>
        </p:blipFill>
        <p:spPr>
          <a:xfrm>
            <a:off x="5724128" y="5936068"/>
            <a:ext cx="3426360" cy="9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214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DA931-B124-A145-A19F-B89DFA41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9" name="Right Triangle 3">
            <a:extLst>
              <a:ext uri="{FF2B5EF4-FFF2-40B4-BE49-F238E27FC236}">
                <a16:creationId xmlns:a16="http://schemas.microsoft.com/office/drawing/2014/main" id="{E36969F3-30A3-7340-9032-2D51B079DF7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707CE-801E-2A4E-9167-90A43381930A}"/>
              </a:ext>
            </a:extLst>
          </p:cNvPr>
          <p:cNvSpPr txBox="1"/>
          <p:nvPr/>
        </p:nvSpPr>
        <p:spPr>
          <a:xfrm>
            <a:off x="463574" y="1700808"/>
            <a:ext cx="8212882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"My father used to say to me, ‘Whenever you get into a jam, whenever you get into a crisis or an emergency...become the calmest person in the room and you'll be able to figure your way out of it.'"</a:t>
            </a:r>
          </a:p>
          <a:p>
            <a:pPr algn="r"/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Rudolph Giuliani, </a:t>
            </a:r>
          </a:p>
          <a:p>
            <a:pPr algn="r"/>
            <a:r>
              <a:rPr lang="en-US" sz="24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Former Mayor of New York City</a:t>
            </a:r>
            <a:endParaRPr lang="en-US" sz="2400" b="1" spc="33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09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DA931-B124-A145-A19F-B89DFA41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2685E-97E5-AB4D-9E97-0C3F55556C82}"/>
              </a:ext>
            </a:extLst>
          </p:cNvPr>
          <p:cNvSpPr txBox="1"/>
          <p:nvPr/>
        </p:nvSpPr>
        <p:spPr>
          <a:xfrm>
            <a:off x="463574" y="784248"/>
            <a:ext cx="6844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Relationships are key</a:t>
            </a:r>
          </a:p>
        </p:txBody>
      </p:sp>
      <p:sp>
        <p:nvSpPr>
          <p:cNvPr id="9" name="Right Triangle 3">
            <a:extLst>
              <a:ext uri="{FF2B5EF4-FFF2-40B4-BE49-F238E27FC236}">
                <a16:creationId xmlns:a16="http://schemas.microsoft.com/office/drawing/2014/main" id="{E36969F3-30A3-7340-9032-2D51B079DF7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707CE-801E-2A4E-9167-90A43381930A}"/>
              </a:ext>
            </a:extLst>
          </p:cNvPr>
          <p:cNvSpPr txBox="1"/>
          <p:nvPr/>
        </p:nvSpPr>
        <p:spPr>
          <a:xfrm>
            <a:off x="463574" y="1700808"/>
            <a:ext cx="324433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Relationships developed will be your saving grace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let a crisis be the first time you pick up the phone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relationships do you need to develop or foster?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C38344-0394-8F64-3991-9B3E45B9CC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279250" y="1807723"/>
            <a:ext cx="4860032" cy="3242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76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DA931-B124-A145-A19F-B89DFA41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2685E-97E5-AB4D-9E97-0C3F55556C82}"/>
              </a:ext>
            </a:extLst>
          </p:cNvPr>
          <p:cNvSpPr txBox="1"/>
          <p:nvPr/>
        </p:nvSpPr>
        <p:spPr>
          <a:xfrm>
            <a:off x="463573" y="784248"/>
            <a:ext cx="85009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Practice, practice, practice</a:t>
            </a:r>
          </a:p>
        </p:txBody>
      </p:sp>
      <p:sp>
        <p:nvSpPr>
          <p:cNvPr id="9" name="Right Triangle 3">
            <a:extLst>
              <a:ext uri="{FF2B5EF4-FFF2-40B4-BE49-F238E27FC236}">
                <a16:creationId xmlns:a16="http://schemas.microsoft.com/office/drawing/2014/main" id="{E36969F3-30A3-7340-9032-2D51B079DF7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707CE-801E-2A4E-9167-90A43381930A}"/>
              </a:ext>
            </a:extLst>
          </p:cNvPr>
          <p:cNvSpPr txBox="1"/>
          <p:nvPr/>
        </p:nvSpPr>
        <p:spPr>
          <a:xfrm>
            <a:off x="463574" y="1700808"/>
            <a:ext cx="310031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your risks or what you may need to communicate under pressure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Smaller group discussions with your team in advance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Organizational exercises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communications training – walk through the plan with key staff and board members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  <a:defRPr/>
            </a:pP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17D0A6-E4B3-4D77-4E73-1C2A29BA4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97327" y="1835580"/>
            <a:ext cx="5346673" cy="356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72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FDA931-B124-A145-A19F-B89DFA413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52685E-97E5-AB4D-9E97-0C3F55556C82}"/>
              </a:ext>
            </a:extLst>
          </p:cNvPr>
          <p:cNvSpPr txBox="1"/>
          <p:nvPr/>
        </p:nvSpPr>
        <p:spPr>
          <a:xfrm>
            <a:off x="463574" y="784248"/>
            <a:ext cx="648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Planning wins!</a:t>
            </a:r>
          </a:p>
        </p:txBody>
      </p:sp>
      <p:sp>
        <p:nvSpPr>
          <p:cNvPr id="9" name="Right Triangle 3">
            <a:extLst>
              <a:ext uri="{FF2B5EF4-FFF2-40B4-BE49-F238E27FC236}">
                <a16:creationId xmlns:a16="http://schemas.microsoft.com/office/drawing/2014/main" id="{E36969F3-30A3-7340-9032-2D51B079DF7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2707CE-801E-2A4E-9167-90A43381930A}"/>
              </a:ext>
            </a:extLst>
          </p:cNvPr>
          <p:cNvSpPr txBox="1"/>
          <p:nvPr/>
        </p:nvSpPr>
        <p:spPr>
          <a:xfrm>
            <a:off x="463573" y="1700808"/>
            <a:ext cx="360651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 confidence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Figure out gaps – resources, training, people 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weak links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who needs support and who you need to muzzle!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EDBB87-C188-326A-A412-88BC433DA1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073916" y="1616940"/>
            <a:ext cx="4070084" cy="407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23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B7BE22-5E48-40D7-6AD2-F0BF324F5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331640" y="1185805"/>
            <a:ext cx="6766621" cy="4514605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BFBE9D47-A271-A24D-A0F1-DBEFCB4F5444}"/>
              </a:ext>
            </a:extLst>
          </p:cNvPr>
          <p:cNvSpPr/>
          <p:nvPr/>
        </p:nvSpPr>
        <p:spPr>
          <a:xfrm>
            <a:off x="1" y="0"/>
            <a:ext cx="9150487" cy="1780161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87" h="1780161">
                <a:moveTo>
                  <a:pt x="0" y="0"/>
                </a:moveTo>
                <a:lnTo>
                  <a:pt x="9150487" y="0"/>
                </a:lnTo>
                <a:cubicBezTo>
                  <a:pt x="9147860" y="435732"/>
                  <a:pt x="9145232" y="871463"/>
                  <a:pt x="9142605" y="1307195"/>
                </a:cubicBezTo>
                <a:lnTo>
                  <a:pt x="0" y="1780161"/>
                </a:lnTo>
                <a:lnTo>
                  <a:pt x="0" y="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8546C-129E-2D43-A0FE-C5F550DF0D6C}"/>
              </a:ext>
            </a:extLst>
          </p:cNvPr>
          <p:cNvSpPr txBox="1"/>
          <p:nvPr/>
        </p:nvSpPr>
        <p:spPr>
          <a:xfrm>
            <a:off x="517026" y="349743"/>
            <a:ext cx="6564710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When the crisis hits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F2F4F8D-C69E-464F-855B-2C5146422316}"/>
              </a:ext>
            </a:extLst>
          </p:cNvPr>
          <p:cNvSpPr/>
          <p:nvPr/>
        </p:nvSpPr>
        <p:spPr>
          <a:xfrm rot="10800000">
            <a:off x="-6488" y="5081464"/>
            <a:ext cx="9158370" cy="618945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7883 w 9158370"/>
              <a:gd name="connsiteY0" fmla="*/ 0 h 6495556"/>
              <a:gd name="connsiteX1" fmla="*/ 9158370 w 9158370"/>
              <a:gd name="connsiteY1" fmla="*/ 0 h 6495556"/>
              <a:gd name="connsiteX2" fmla="*/ 9150488 w 9158370"/>
              <a:gd name="connsiteY2" fmla="*/ 1307195 h 6495556"/>
              <a:gd name="connsiteX3" fmla="*/ 0 w 9158370"/>
              <a:gd name="connsiteY3" fmla="*/ 6495556 h 6495556"/>
              <a:gd name="connsiteX4" fmla="*/ 7883 w 9158370"/>
              <a:gd name="connsiteY4" fmla="*/ 0 h 64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370" h="6495556">
                <a:moveTo>
                  <a:pt x="7883" y="0"/>
                </a:moveTo>
                <a:lnTo>
                  <a:pt x="9158370" y="0"/>
                </a:lnTo>
                <a:cubicBezTo>
                  <a:pt x="9155743" y="435732"/>
                  <a:pt x="9153115" y="871463"/>
                  <a:pt x="9150488" y="1307195"/>
                </a:cubicBezTo>
                <a:lnTo>
                  <a:pt x="0" y="6495556"/>
                </a:lnTo>
                <a:cubicBezTo>
                  <a:pt x="2628" y="4330371"/>
                  <a:pt x="5255" y="2165185"/>
                  <a:pt x="7883" y="0"/>
                </a:cubicBez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 descr="CynthiaLockreyLogo-5.jpg">
            <a:extLst>
              <a:ext uri="{FF2B5EF4-FFF2-40B4-BE49-F238E27FC236}">
                <a16:creationId xmlns:a16="http://schemas.microsoft.com/office/drawing/2014/main" id="{E9629CE0-1199-0E4F-9C4C-2A7B3F3DB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t="83445" r="1905" b="2168"/>
          <a:stretch/>
        </p:blipFill>
        <p:spPr>
          <a:xfrm>
            <a:off x="5724128" y="5936068"/>
            <a:ext cx="3426360" cy="9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441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DC929-1C02-614A-A65F-1DCB99E21EE0}"/>
              </a:ext>
            </a:extLst>
          </p:cNvPr>
          <p:cNvSpPr txBox="1"/>
          <p:nvPr/>
        </p:nvSpPr>
        <p:spPr>
          <a:xfrm>
            <a:off x="470651" y="1888787"/>
            <a:ext cx="367637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out early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 a voice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the obvious and be in control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 with empathy and gratitude…every time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present!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01C7BA-3F98-0945-B2C0-C64FC41D59E2}"/>
              </a:ext>
            </a:extLst>
          </p:cNvPr>
          <p:cNvSpPr txBox="1"/>
          <p:nvPr/>
        </p:nvSpPr>
        <p:spPr>
          <a:xfrm>
            <a:off x="463574" y="784248"/>
            <a:ext cx="8140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When the crisis hits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047CC920-A8B1-2444-A743-875274B3F04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16F0B6-7517-BBC3-0BE5-669EA107B7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867454" y="1948945"/>
            <a:ext cx="5292080" cy="297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044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1" y="1782000"/>
            <a:ext cx="4035591" cy="321630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Bring players together – internally and stakeholders (in-person or Zoom)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Limit email cc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the facts – separating facts from rumours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Clarity on lead agency and/or person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Massage/manage egos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18A8F4-C6D2-074D-9566-167C010C0EE4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Gather the team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766E0CE0-A54C-1A4B-9152-0D9991AE2D3C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28E412-832F-1B29-6A8B-FDEB80D700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48238" y="1820846"/>
            <a:ext cx="4574304" cy="321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DC929-1C02-614A-A65F-1DCB99E21EE0}"/>
              </a:ext>
            </a:extLst>
          </p:cNvPr>
          <p:cNvSpPr txBox="1"/>
          <p:nvPr/>
        </p:nvSpPr>
        <p:spPr>
          <a:xfrm>
            <a:off x="464400" y="1782000"/>
            <a:ext cx="37475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your key audiences and best communications tools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Confirm scope of emergency or issue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overwhelm people with too much information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information is critical now and what can be told later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3DF7B-7645-0E49-8590-4465677E187D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Clear communications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0FCB2DEE-DF87-294B-89DA-BADA5A19AB78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6847AF-B9F1-E76E-48C6-C88F66F0E9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5169" y="1888787"/>
            <a:ext cx="4825694" cy="321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18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DC929-1C02-614A-A65F-1DCB99E21EE0}"/>
              </a:ext>
            </a:extLst>
          </p:cNvPr>
          <p:cNvSpPr txBox="1"/>
          <p:nvPr/>
        </p:nvSpPr>
        <p:spPr>
          <a:xfrm>
            <a:off x="566201" y="1633243"/>
            <a:ext cx="397877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 - emails, phone calls, in-person conversations, Zoom meetings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 - emails, phone calls, in-person conversations, Zoom meetings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– emails, texts, in-person conversations, Zoom meetings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 – emails, phone calls, Zoom meetings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– press release or media alert, website, social media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3DF7B-7645-0E49-8590-4465677E187D}"/>
              </a:ext>
            </a:extLst>
          </p:cNvPr>
          <p:cNvSpPr txBox="1"/>
          <p:nvPr/>
        </p:nvSpPr>
        <p:spPr>
          <a:xfrm>
            <a:off x="463573" y="784248"/>
            <a:ext cx="8334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Communications channels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0FCB2DEE-DF87-294B-89DA-BADA5A19AB78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6DF84B-ED04-BB63-8E80-1AD49C1C01B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00824" y="1667722"/>
            <a:ext cx="4472194" cy="298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594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DC929-1C02-614A-A65F-1DCB99E21EE0}"/>
              </a:ext>
            </a:extLst>
          </p:cNvPr>
          <p:cNvSpPr txBox="1"/>
          <p:nvPr/>
        </p:nvSpPr>
        <p:spPr>
          <a:xfrm>
            <a:off x="1547664" y="2474893"/>
            <a:ext cx="6915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Determine frequency of communications and stick to it!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3DF7B-7645-0E49-8590-4465677E187D}"/>
              </a:ext>
            </a:extLst>
          </p:cNvPr>
          <p:cNvSpPr txBox="1"/>
          <p:nvPr/>
        </p:nvSpPr>
        <p:spPr>
          <a:xfrm>
            <a:off x="463573" y="784248"/>
            <a:ext cx="83345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Communications channels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0FCB2DEE-DF87-294B-89DA-BADA5A19AB78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835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8233" y="1988840"/>
            <a:ext cx="7295635" cy="264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stages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Planning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the crisis hits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the crisis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B70142-5A5D-F345-9FCE-71FE1D9E9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9" name="Rectangle 12">
            <a:extLst>
              <a:ext uri="{FF2B5EF4-FFF2-40B4-BE49-F238E27FC236}">
                <a16:creationId xmlns:a16="http://schemas.microsoft.com/office/drawing/2014/main" id="{4268995C-CCDB-D743-8C70-7CC3801D7A63}"/>
              </a:ext>
            </a:extLst>
          </p:cNvPr>
          <p:cNvSpPr/>
          <p:nvPr/>
        </p:nvSpPr>
        <p:spPr>
          <a:xfrm>
            <a:off x="1" y="0"/>
            <a:ext cx="9150487" cy="1780161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87" h="1780161">
                <a:moveTo>
                  <a:pt x="0" y="0"/>
                </a:moveTo>
                <a:lnTo>
                  <a:pt x="9150487" y="0"/>
                </a:lnTo>
                <a:cubicBezTo>
                  <a:pt x="9147860" y="435732"/>
                  <a:pt x="9145232" y="871463"/>
                  <a:pt x="9142605" y="1307195"/>
                </a:cubicBezTo>
                <a:lnTo>
                  <a:pt x="0" y="1780161"/>
                </a:lnTo>
                <a:lnTo>
                  <a:pt x="0" y="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64935-FB24-104D-8E02-2A24CF8FF541}"/>
              </a:ext>
            </a:extLst>
          </p:cNvPr>
          <p:cNvSpPr txBox="1"/>
          <p:nvPr/>
        </p:nvSpPr>
        <p:spPr>
          <a:xfrm>
            <a:off x="517026" y="349743"/>
            <a:ext cx="6564710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44419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A8E9E-417A-5D42-9915-D06AEA092F94}"/>
              </a:ext>
            </a:extLst>
          </p:cNvPr>
          <p:cNvSpPr txBox="1"/>
          <p:nvPr/>
        </p:nvSpPr>
        <p:spPr>
          <a:xfrm>
            <a:off x="543238" y="1922739"/>
            <a:ext cx="388474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 is the central point for information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emergency specific page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Easy to access from home page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Links to website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 gratitude and empathy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5B382B-AE65-884D-85E3-6DDD562A7EC7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Online presence</a:t>
            </a:r>
          </a:p>
        </p:txBody>
      </p:sp>
      <p:sp>
        <p:nvSpPr>
          <p:cNvPr id="12" name="Right Triangle 3">
            <a:extLst>
              <a:ext uri="{FF2B5EF4-FFF2-40B4-BE49-F238E27FC236}">
                <a16:creationId xmlns:a16="http://schemas.microsoft.com/office/drawing/2014/main" id="{69AE603F-0B4A-3241-A423-F0C5895E5B0E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B0BBF4-D627-B2B1-D66B-CAB68C0CD56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83106" y="2042212"/>
            <a:ext cx="4560894" cy="304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92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A8E9E-417A-5D42-9915-D06AEA092F94}"/>
              </a:ext>
            </a:extLst>
          </p:cNvPr>
          <p:cNvSpPr txBox="1"/>
          <p:nvPr/>
        </p:nvSpPr>
        <p:spPr>
          <a:xfrm>
            <a:off x="464399" y="1782000"/>
            <a:ext cx="3960637" cy="4862870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Anticipate questions and concerns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 briefing notes, speaking notes and/or Q&amp;A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 the media interest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 messaging and follow up if needed based on questions asked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Update website and social media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wide communications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7620D-99EA-DD42-BB59-B69B92325CCC}"/>
              </a:ext>
            </a:extLst>
          </p:cNvPr>
          <p:cNvSpPr txBox="1"/>
          <p:nvPr/>
        </p:nvSpPr>
        <p:spPr>
          <a:xfrm>
            <a:off x="463574" y="784248"/>
            <a:ext cx="85729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Role of communications team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7FFCFEC1-4B80-3949-8910-165F4D48064A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D55C221-8ECA-65D7-3A8D-8742B9A1EE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18965" y="1952836"/>
            <a:ext cx="4425035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3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A8E9E-417A-5D42-9915-D06AEA092F94}"/>
              </a:ext>
            </a:extLst>
          </p:cNvPr>
          <p:cNvSpPr txBox="1"/>
          <p:nvPr/>
        </p:nvSpPr>
        <p:spPr>
          <a:xfrm>
            <a:off x="464400" y="1782000"/>
            <a:ext cx="3387520" cy="378565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forget to keep staff and volunteers informed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Empathy and gratitude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updates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relevant information with them so they aren’t surprised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7620D-99EA-DD42-BB59-B69B92325CCC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Internal audiences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7FFCFEC1-4B80-3949-8910-165F4D48064A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65A3DC-CDAD-BD82-CBF7-030465DAC1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82983" y="1875122"/>
            <a:ext cx="5188220" cy="34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58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50875-DF63-0F4A-A9B7-12EC8B9A6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DA8E9E-417A-5D42-9915-D06AEA092F94}"/>
              </a:ext>
            </a:extLst>
          </p:cNvPr>
          <p:cNvSpPr txBox="1"/>
          <p:nvPr/>
        </p:nvSpPr>
        <p:spPr>
          <a:xfrm>
            <a:off x="464400" y="1782000"/>
            <a:ext cx="3090299" cy="2862322"/>
          </a:xfrm>
          <a:prstGeom prst="rect">
            <a:avLst/>
          </a:prstGeom>
          <a:noFill/>
        </p:spPr>
        <p:txBody>
          <a:bodyPr wrap="square" lIns="90000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crisis isn’t the time to do it alone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upon established relationships – both professional and personal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Ask for help 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57620D-99EA-DD42-BB59-B69B92325CCC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Accept help</a:t>
            </a:r>
          </a:p>
        </p:txBody>
      </p:sp>
      <p:sp>
        <p:nvSpPr>
          <p:cNvPr id="13" name="Right Triangle 3">
            <a:extLst>
              <a:ext uri="{FF2B5EF4-FFF2-40B4-BE49-F238E27FC236}">
                <a16:creationId xmlns:a16="http://schemas.microsoft.com/office/drawing/2014/main" id="{7FFCFEC1-4B80-3949-8910-165F4D48064A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807CB1-C844-88F0-A48F-539160296D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55780" y="1782000"/>
            <a:ext cx="5188220" cy="3456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9591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" y="1782000"/>
            <a:ext cx="381956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Families, stakeholders and media have a reliable source of information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relationships are formed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gain experience and your stock rises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prevent a vacuum from sucking up your organization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 resume piece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8279C-3880-D545-AAC1-7C9AC788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A4004B-C03A-C842-AAD0-0B9BE9205D04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Crisis wins</a:t>
            </a:r>
          </a:p>
        </p:txBody>
      </p:sp>
      <p:sp>
        <p:nvSpPr>
          <p:cNvPr id="10" name="Right Triangle 3">
            <a:extLst>
              <a:ext uri="{FF2B5EF4-FFF2-40B4-BE49-F238E27FC236}">
                <a16:creationId xmlns:a16="http://schemas.microsoft.com/office/drawing/2014/main" id="{35B5FECD-67FE-4D4B-B89F-29AD7F7AB7FD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C172E-6FED-3FF7-A455-8ECB2214D5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14232" y="1840661"/>
            <a:ext cx="4529768" cy="302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516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CD4E4C-7CA4-86AB-63EE-6CB2F516D3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403648" y="1185805"/>
            <a:ext cx="6766621" cy="4514605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BFBE9D47-A271-A24D-A0F1-DBEFCB4F5444}"/>
              </a:ext>
            </a:extLst>
          </p:cNvPr>
          <p:cNvSpPr/>
          <p:nvPr/>
        </p:nvSpPr>
        <p:spPr>
          <a:xfrm>
            <a:off x="1" y="0"/>
            <a:ext cx="9150487" cy="1780161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87" h="1780161">
                <a:moveTo>
                  <a:pt x="0" y="0"/>
                </a:moveTo>
                <a:lnTo>
                  <a:pt x="9150487" y="0"/>
                </a:lnTo>
                <a:cubicBezTo>
                  <a:pt x="9147860" y="435732"/>
                  <a:pt x="9145232" y="871463"/>
                  <a:pt x="9142605" y="1307195"/>
                </a:cubicBezTo>
                <a:lnTo>
                  <a:pt x="0" y="1780161"/>
                </a:lnTo>
                <a:lnTo>
                  <a:pt x="0" y="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8546C-129E-2D43-A0FE-C5F550DF0D6C}"/>
              </a:ext>
            </a:extLst>
          </p:cNvPr>
          <p:cNvSpPr txBox="1"/>
          <p:nvPr/>
        </p:nvSpPr>
        <p:spPr>
          <a:xfrm>
            <a:off x="517026" y="349743"/>
            <a:ext cx="6564710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After the crisis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F2F4F8D-C69E-464F-855B-2C5146422316}"/>
              </a:ext>
            </a:extLst>
          </p:cNvPr>
          <p:cNvSpPr/>
          <p:nvPr/>
        </p:nvSpPr>
        <p:spPr>
          <a:xfrm rot="10800000">
            <a:off x="-6488" y="5081464"/>
            <a:ext cx="9158370" cy="618945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7883 w 9158370"/>
              <a:gd name="connsiteY0" fmla="*/ 0 h 6495556"/>
              <a:gd name="connsiteX1" fmla="*/ 9158370 w 9158370"/>
              <a:gd name="connsiteY1" fmla="*/ 0 h 6495556"/>
              <a:gd name="connsiteX2" fmla="*/ 9150488 w 9158370"/>
              <a:gd name="connsiteY2" fmla="*/ 1307195 h 6495556"/>
              <a:gd name="connsiteX3" fmla="*/ 0 w 9158370"/>
              <a:gd name="connsiteY3" fmla="*/ 6495556 h 6495556"/>
              <a:gd name="connsiteX4" fmla="*/ 7883 w 9158370"/>
              <a:gd name="connsiteY4" fmla="*/ 0 h 64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370" h="6495556">
                <a:moveTo>
                  <a:pt x="7883" y="0"/>
                </a:moveTo>
                <a:lnTo>
                  <a:pt x="9158370" y="0"/>
                </a:lnTo>
                <a:cubicBezTo>
                  <a:pt x="9155743" y="435732"/>
                  <a:pt x="9153115" y="871463"/>
                  <a:pt x="9150488" y="1307195"/>
                </a:cubicBezTo>
                <a:lnTo>
                  <a:pt x="0" y="6495556"/>
                </a:lnTo>
                <a:cubicBezTo>
                  <a:pt x="2628" y="4330371"/>
                  <a:pt x="5255" y="2165185"/>
                  <a:pt x="7883" y="0"/>
                </a:cubicBez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 descr="CynthiaLockreyLogo-5.jpg">
            <a:extLst>
              <a:ext uri="{FF2B5EF4-FFF2-40B4-BE49-F238E27FC236}">
                <a16:creationId xmlns:a16="http://schemas.microsoft.com/office/drawing/2014/main" id="{E9629CE0-1199-0E4F-9C4C-2A7B3F3DB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t="83445" r="1905" b="2168"/>
          <a:stretch/>
        </p:blipFill>
        <p:spPr>
          <a:xfrm>
            <a:off x="5724128" y="5936068"/>
            <a:ext cx="3426360" cy="9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094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" y="1782000"/>
            <a:ext cx="39475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debrief with key players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a communications summary – what worked, what didn’t, lessons learned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this in a debrief with your management team, board, staff, key stakeholders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Doesn’t need to be extensive but important to close the loop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1CD53D-6175-A94D-8272-60B17444C5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6FFA9E-7A33-124A-BE10-4B16CDF6E1E9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Lessons learned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7676A29A-E2D7-4744-BB4E-36EF1CD3258E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7A9FB7-CB9C-477E-768D-78503AFF67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72000" y="1888787"/>
            <a:ext cx="4601722" cy="306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46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B3CAB7-A17D-9F4B-89F0-5C00DD0F7D6F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7BA1A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Next steps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400" y="1782000"/>
            <a:ext cx="44676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Identify training needs – you and the team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 stakeholder communications – what worked, what didn’t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Dust off your plan and keep practicing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4E977C-8B94-D244-A196-07A56795B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12" name="Right Triangle 3">
            <a:extLst>
              <a:ext uri="{FF2B5EF4-FFF2-40B4-BE49-F238E27FC236}">
                <a16:creationId xmlns:a16="http://schemas.microsoft.com/office/drawing/2014/main" id="{196A5FC1-2AA0-824D-BFE9-2416113885F1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8AD0FF-488C-05CB-8B21-485702D414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8059" y="200874"/>
            <a:ext cx="3645941" cy="547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448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4400" y="1782000"/>
            <a:ext cx="355591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Breathe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Check in with each other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this someone’s job!!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 do it all yourself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time off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 help if needed. Don’t be afraid to ask!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9D2A74-4B58-C548-AF8B-AC7506554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92BA39-858A-CD4A-8C1A-103F45F68CE8}"/>
              </a:ext>
            </a:extLst>
          </p:cNvPr>
          <p:cNvSpPr txBox="1"/>
          <p:nvPr/>
        </p:nvSpPr>
        <p:spPr>
          <a:xfrm>
            <a:off x="463574" y="784248"/>
            <a:ext cx="82128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Self care</a:t>
            </a:r>
            <a:endParaRPr lang="en-US" sz="4400" b="1" dirty="0">
              <a:solidFill>
                <a:srgbClr val="7BA1AC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0" name="Right Triangle 3">
            <a:extLst>
              <a:ext uri="{FF2B5EF4-FFF2-40B4-BE49-F238E27FC236}">
                <a16:creationId xmlns:a16="http://schemas.microsoft.com/office/drawing/2014/main" id="{E0FCB085-615C-D649-AE55-4E6D01F153B3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95B7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206BB0-4D7D-12E5-5AA5-1DF816C18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283968" y="1871562"/>
            <a:ext cx="4860032" cy="324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25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D45AF58-B3AC-DB4E-8A93-FCE8EBB8D77A}"/>
              </a:ext>
            </a:extLst>
          </p:cNvPr>
          <p:cNvSpPr/>
          <p:nvPr/>
        </p:nvSpPr>
        <p:spPr>
          <a:xfrm>
            <a:off x="-7185" y="-3520"/>
            <a:ext cx="9150488" cy="3099033"/>
          </a:xfrm>
          <a:prstGeom prst="rect">
            <a:avLst/>
          </a:pr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3">
            <a:extLst>
              <a:ext uri="{FF2B5EF4-FFF2-40B4-BE49-F238E27FC236}">
                <a16:creationId xmlns:a16="http://schemas.microsoft.com/office/drawing/2014/main" id="{B41CE7AF-B607-B041-B04C-E9E893B2926A}"/>
              </a:ext>
            </a:extLst>
          </p:cNvPr>
          <p:cNvSpPr/>
          <p:nvPr/>
        </p:nvSpPr>
        <p:spPr>
          <a:xfrm rot="10800000" flipH="1">
            <a:off x="-697" y="-3519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783E0C0B-1CDF-414A-AAA1-D152C2AE9E84}"/>
              </a:ext>
            </a:extLst>
          </p:cNvPr>
          <p:cNvSpPr/>
          <p:nvPr/>
        </p:nvSpPr>
        <p:spPr>
          <a:xfrm rot="10800000">
            <a:off x="-7185" y="2476568"/>
            <a:ext cx="9158370" cy="618945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7883 w 9158370"/>
              <a:gd name="connsiteY0" fmla="*/ 0 h 6495556"/>
              <a:gd name="connsiteX1" fmla="*/ 9158370 w 9158370"/>
              <a:gd name="connsiteY1" fmla="*/ 0 h 6495556"/>
              <a:gd name="connsiteX2" fmla="*/ 9150488 w 9158370"/>
              <a:gd name="connsiteY2" fmla="*/ 1307195 h 6495556"/>
              <a:gd name="connsiteX3" fmla="*/ 0 w 9158370"/>
              <a:gd name="connsiteY3" fmla="*/ 6495556 h 6495556"/>
              <a:gd name="connsiteX4" fmla="*/ 7883 w 9158370"/>
              <a:gd name="connsiteY4" fmla="*/ 0 h 64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370" h="6495556">
                <a:moveTo>
                  <a:pt x="7883" y="0"/>
                </a:moveTo>
                <a:lnTo>
                  <a:pt x="9158370" y="0"/>
                </a:lnTo>
                <a:cubicBezTo>
                  <a:pt x="9155743" y="435732"/>
                  <a:pt x="9153115" y="871463"/>
                  <a:pt x="9150488" y="1307195"/>
                </a:cubicBezTo>
                <a:lnTo>
                  <a:pt x="0" y="6495556"/>
                </a:lnTo>
                <a:cubicBezTo>
                  <a:pt x="2628" y="4330371"/>
                  <a:pt x="5255" y="2165185"/>
                  <a:pt x="788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0393F3F-F36C-BE4F-AD1F-6A1BE232E5E1}"/>
              </a:ext>
            </a:extLst>
          </p:cNvPr>
          <p:cNvSpPr txBox="1"/>
          <p:nvPr/>
        </p:nvSpPr>
        <p:spPr>
          <a:xfrm>
            <a:off x="463574" y="915772"/>
            <a:ext cx="82128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Thank You!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C028E0-D93C-1B4C-BAE1-DC69E9C9E818}"/>
              </a:ext>
            </a:extLst>
          </p:cNvPr>
          <p:cNvSpPr/>
          <p:nvPr/>
        </p:nvSpPr>
        <p:spPr>
          <a:xfrm>
            <a:off x="464400" y="3370418"/>
            <a:ext cx="6843904" cy="2569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Cynthia Lockrey </a:t>
            </a:r>
            <a:br>
              <a:rPr lang="en-US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endParaRPr lang="en-US" sz="2800" b="1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Calibri Light"/>
                <a:hlinkClick r:id="rId3"/>
              </a:rPr>
              <a:t>cynthia@lockreycommunications.com</a:t>
            </a: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Calibri Light"/>
            </a:endParaRP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Calibri Ligh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Calibri Light"/>
              </a:rPr>
              <a:t>learnpatientadvocacy.com</a:t>
            </a:r>
          </a:p>
          <a:p>
            <a:pPr>
              <a:lnSpc>
                <a:spcPct val="120000"/>
              </a:lnSpc>
            </a:pPr>
            <a:r>
              <a:rPr lang="en-US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Calibri Light"/>
              </a:rPr>
              <a:t>howtocommunications.com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CynthiaLockreyLogo-5.jpg">
            <a:extLst>
              <a:ext uri="{FF2B5EF4-FFF2-40B4-BE49-F238E27FC236}">
                <a16:creationId xmlns:a16="http://schemas.microsoft.com/office/drawing/2014/main" id="{E02E84AA-8D14-5243-ABBA-C31CD4382B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t="83445" r="1905" b="2168"/>
          <a:stretch/>
        </p:blipFill>
        <p:spPr>
          <a:xfrm>
            <a:off x="5724128" y="5936068"/>
            <a:ext cx="3426360" cy="950146"/>
          </a:xfrm>
          <a:prstGeom prst="rect">
            <a:avLst/>
          </a:prstGeom>
        </p:spPr>
      </p:pic>
      <p:pic>
        <p:nvPicPr>
          <p:cNvPr id="17" name="Picture 16" descr="A person sitting at a table&#10;&#10;Description automatically generated">
            <a:extLst>
              <a:ext uri="{FF2B5EF4-FFF2-40B4-BE49-F238E27FC236}">
                <a16:creationId xmlns:a16="http://schemas.microsoft.com/office/drawing/2014/main" id="{F5FDC142-A1E1-554A-B547-55CFA83691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53" t="10809" b="35097"/>
          <a:stretch/>
        </p:blipFill>
        <p:spPr>
          <a:xfrm>
            <a:off x="5164536" y="2313776"/>
            <a:ext cx="3991995" cy="325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1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D518E-9B3C-0745-B54E-EB100696F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CEDD4-CA78-3140-A029-44C1EDEB9412}"/>
              </a:ext>
            </a:extLst>
          </p:cNvPr>
          <p:cNvSpPr txBox="1"/>
          <p:nvPr/>
        </p:nvSpPr>
        <p:spPr>
          <a:xfrm>
            <a:off x="463574" y="784248"/>
            <a:ext cx="49568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What is a crisis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4599B-E5B1-3347-80DC-861645E25468}"/>
              </a:ext>
            </a:extLst>
          </p:cNvPr>
          <p:cNvSpPr txBox="1"/>
          <p:nvPr/>
        </p:nvSpPr>
        <p:spPr>
          <a:xfrm>
            <a:off x="464400" y="1782289"/>
            <a:ext cx="367528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crisis can happen anywhere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defines a crisis varies from organization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Crisis vs issues management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you communicate under pressure has some common elements</a:t>
            </a:r>
          </a:p>
          <a:p>
            <a:pPr>
              <a:spcBef>
                <a:spcPct val="50000"/>
              </a:spcBef>
              <a:defRPr/>
            </a:pP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375718BD-175B-C841-A793-87470F26D958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1B4E00-8654-64D5-FB8D-35B7E4213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7190" y="1782289"/>
            <a:ext cx="4956810" cy="33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59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DFC216E-8BEC-48FB-5844-E95FD0013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043608" y="1131531"/>
            <a:ext cx="6895816" cy="4514605"/>
          </a:xfrm>
          <a:prstGeom prst="rect">
            <a:avLst/>
          </a:prstGeom>
        </p:spPr>
      </p:pic>
      <p:sp>
        <p:nvSpPr>
          <p:cNvPr id="5" name="Rectangle 12">
            <a:extLst>
              <a:ext uri="{FF2B5EF4-FFF2-40B4-BE49-F238E27FC236}">
                <a16:creationId xmlns:a16="http://schemas.microsoft.com/office/drawing/2014/main" id="{BFBE9D47-A271-A24D-A0F1-DBEFCB4F5444}"/>
              </a:ext>
            </a:extLst>
          </p:cNvPr>
          <p:cNvSpPr/>
          <p:nvPr/>
        </p:nvSpPr>
        <p:spPr>
          <a:xfrm>
            <a:off x="1" y="0"/>
            <a:ext cx="9150487" cy="1780161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0487" h="1780161">
                <a:moveTo>
                  <a:pt x="0" y="0"/>
                </a:moveTo>
                <a:lnTo>
                  <a:pt x="9150487" y="0"/>
                </a:lnTo>
                <a:cubicBezTo>
                  <a:pt x="9147860" y="435732"/>
                  <a:pt x="9145232" y="871463"/>
                  <a:pt x="9142605" y="1307195"/>
                </a:cubicBezTo>
                <a:lnTo>
                  <a:pt x="0" y="1780161"/>
                </a:lnTo>
                <a:lnTo>
                  <a:pt x="0" y="0"/>
                </a:ln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28546C-129E-2D43-A0FE-C5F550DF0D6C}"/>
              </a:ext>
            </a:extLst>
          </p:cNvPr>
          <p:cNvSpPr txBox="1"/>
          <p:nvPr/>
        </p:nvSpPr>
        <p:spPr>
          <a:xfrm>
            <a:off x="517026" y="349743"/>
            <a:ext cx="6564710" cy="78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Planning 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EF2F4F8D-C69E-464F-855B-2C5146422316}"/>
              </a:ext>
            </a:extLst>
          </p:cNvPr>
          <p:cNvSpPr/>
          <p:nvPr/>
        </p:nvSpPr>
        <p:spPr>
          <a:xfrm rot="10800000">
            <a:off x="-6488" y="5081464"/>
            <a:ext cx="9158370" cy="618945"/>
          </a:xfrm>
          <a:custGeom>
            <a:avLst/>
            <a:gdLst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7801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259899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50487 w 9150487"/>
              <a:gd name="connsiteY2" fmla="*/ 1551561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0 w 9150487"/>
              <a:gd name="connsiteY0" fmla="*/ 0 h 1780161"/>
              <a:gd name="connsiteX1" fmla="*/ 9150487 w 9150487"/>
              <a:gd name="connsiteY1" fmla="*/ 0 h 1780161"/>
              <a:gd name="connsiteX2" fmla="*/ 9142605 w 9150487"/>
              <a:gd name="connsiteY2" fmla="*/ 1307195 h 1780161"/>
              <a:gd name="connsiteX3" fmla="*/ 0 w 9150487"/>
              <a:gd name="connsiteY3" fmla="*/ 1780161 h 1780161"/>
              <a:gd name="connsiteX4" fmla="*/ 0 w 9150487"/>
              <a:gd name="connsiteY4" fmla="*/ 0 h 1780161"/>
              <a:gd name="connsiteX0" fmla="*/ 7883 w 9158370"/>
              <a:gd name="connsiteY0" fmla="*/ 0 h 6495556"/>
              <a:gd name="connsiteX1" fmla="*/ 9158370 w 9158370"/>
              <a:gd name="connsiteY1" fmla="*/ 0 h 6495556"/>
              <a:gd name="connsiteX2" fmla="*/ 9150488 w 9158370"/>
              <a:gd name="connsiteY2" fmla="*/ 1307195 h 6495556"/>
              <a:gd name="connsiteX3" fmla="*/ 0 w 9158370"/>
              <a:gd name="connsiteY3" fmla="*/ 6495556 h 6495556"/>
              <a:gd name="connsiteX4" fmla="*/ 7883 w 9158370"/>
              <a:gd name="connsiteY4" fmla="*/ 0 h 649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8370" h="6495556">
                <a:moveTo>
                  <a:pt x="7883" y="0"/>
                </a:moveTo>
                <a:lnTo>
                  <a:pt x="9158370" y="0"/>
                </a:lnTo>
                <a:cubicBezTo>
                  <a:pt x="9155743" y="435732"/>
                  <a:pt x="9153115" y="871463"/>
                  <a:pt x="9150488" y="1307195"/>
                </a:cubicBezTo>
                <a:lnTo>
                  <a:pt x="0" y="6495556"/>
                </a:lnTo>
                <a:cubicBezTo>
                  <a:pt x="2628" y="4330371"/>
                  <a:pt x="5255" y="2165185"/>
                  <a:pt x="7883" y="0"/>
                </a:cubicBezTo>
                <a:close/>
              </a:path>
            </a:pathLst>
          </a:custGeom>
          <a:solidFill>
            <a:srgbClr val="9CA77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 descr="CynthiaLockreyLogo-5.jpg">
            <a:extLst>
              <a:ext uri="{FF2B5EF4-FFF2-40B4-BE49-F238E27FC236}">
                <a16:creationId xmlns:a16="http://schemas.microsoft.com/office/drawing/2014/main" id="{E9629CE0-1199-0E4F-9C4C-2A7B3F3DB4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4" t="83445" r="1905" b="2168"/>
          <a:stretch/>
        </p:blipFill>
        <p:spPr>
          <a:xfrm>
            <a:off x="5724128" y="5936068"/>
            <a:ext cx="3426360" cy="9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20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411E1A-E39B-784C-B814-DD7C10326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B639C8-AF2E-3246-8E84-280052EC61C4}"/>
              </a:ext>
            </a:extLst>
          </p:cNvPr>
          <p:cNvSpPr txBox="1"/>
          <p:nvPr/>
        </p:nvSpPr>
        <p:spPr>
          <a:xfrm>
            <a:off x="5796136" y="1852606"/>
            <a:ext cx="33292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don’t know where to start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if I mess this up?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hate conflict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uncomfortable with the tough conversations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F5077D-1C95-B344-9206-3A6330506592}"/>
              </a:ext>
            </a:extLst>
          </p:cNvPr>
          <p:cNvSpPr txBox="1"/>
          <p:nvPr/>
        </p:nvSpPr>
        <p:spPr>
          <a:xfrm>
            <a:off x="463574" y="784248"/>
            <a:ext cx="648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Common fears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450170FE-F05C-5C4E-A128-0FEC4B1D1337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AE11DC-1A15-BC09-BCFB-4F78DBF5E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52606"/>
            <a:ext cx="5515429" cy="367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63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D518E-9B3C-0745-B54E-EB100696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CEDD4-CA78-3140-A029-44C1EDEB9412}"/>
              </a:ext>
            </a:extLst>
          </p:cNvPr>
          <p:cNvSpPr txBox="1"/>
          <p:nvPr/>
        </p:nvSpPr>
        <p:spPr>
          <a:xfrm>
            <a:off x="463574" y="784248"/>
            <a:ext cx="85009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Crisis communications plan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4599B-E5B1-3347-80DC-861645E25468}"/>
              </a:ext>
            </a:extLst>
          </p:cNvPr>
          <p:cNvSpPr txBox="1"/>
          <p:nvPr/>
        </p:nvSpPr>
        <p:spPr>
          <a:xfrm>
            <a:off x="463574" y="1782000"/>
            <a:ext cx="40783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Communications tools + processes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relations policy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media guidelines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Messaging per risk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messages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 release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holding statements</a:t>
            </a:r>
          </a:p>
        </p:txBody>
      </p:sp>
      <p:sp>
        <p:nvSpPr>
          <p:cNvPr id="10" name="Right Triangle 3">
            <a:extLst>
              <a:ext uri="{FF2B5EF4-FFF2-40B4-BE49-F238E27FC236}">
                <a16:creationId xmlns:a16="http://schemas.microsoft.com/office/drawing/2014/main" id="{C3E4DE46-48ED-4C41-8F41-C771200834B4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58872-2E8D-FF36-DB4E-F15B9B7E16D4}"/>
              </a:ext>
            </a:extLst>
          </p:cNvPr>
          <p:cNvSpPr txBox="1"/>
          <p:nvPr/>
        </p:nvSpPr>
        <p:spPr>
          <a:xfrm>
            <a:off x="5257044" y="1852521"/>
            <a:ext cx="38718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audiences and stakeholders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Roles and responsibilities of team members and board 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information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members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stakeholders</a:t>
            </a:r>
          </a:p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checklists!!</a:t>
            </a:r>
          </a:p>
        </p:txBody>
      </p:sp>
    </p:spTree>
    <p:extLst>
      <p:ext uri="{BB962C8B-B14F-4D97-AF65-F5344CB8AC3E}">
        <p14:creationId xmlns:p14="http://schemas.microsoft.com/office/powerpoint/2010/main" val="3259026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80E65E-21AA-964C-A1BF-C387081E9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F164C7-2AC4-C141-8EB5-111CB961AB10}"/>
              </a:ext>
            </a:extLst>
          </p:cNvPr>
          <p:cNvSpPr txBox="1"/>
          <p:nvPr/>
        </p:nvSpPr>
        <p:spPr>
          <a:xfrm>
            <a:off x="464400" y="2018514"/>
            <a:ext cx="35315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your sites, organization and community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key risks/hazards?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specific 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wide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9A7C51-3A5F-BD41-B364-3114473A21E7}"/>
              </a:ext>
            </a:extLst>
          </p:cNvPr>
          <p:cNvSpPr txBox="1"/>
          <p:nvPr/>
        </p:nvSpPr>
        <p:spPr>
          <a:xfrm>
            <a:off x="463574" y="784248"/>
            <a:ext cx="64846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Planning </a:t>
            </a:r>
          </a:p>
        </p:txBody>
      </p:sp>
      <p:sp>
        <p:nvSpPr>
          <p:cNvPr id="11" name="Right Triangle 3">
            <a:extLst>
              <a:ext uri="{FF2B5EF4-FFF2-40B4-BE49-F238E27FC236}">
                <a16:creationId xmlns:a16="http://schemas.microsoft.com/office/drawing/2014/main" id="{B23BA186-2031-204A-AC54-D8A9FC9F0F85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576158-F7B4-A5D9-82A2-2825E04D1DB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27983" y="2173924"/>
            <a:ext cx="4749207" cy="313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27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D518E-9B3C-0745-B54E-EB100696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CEDD4-CA78-3140-A029-44C1EDEB9412}"/>
              </a:ext>
            </a:extLst>
          </p:cNvPr>
          <p:cNvSpPr txBox="1"/>
          <p:nvPr/>
        </p:nvSpPr>
        <p:spPr>
          <a:xfrm>
            <a:off x="463574" y="784248"/>
            <a:ext cx="78528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Planning – risk specific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4599B-E5B1-3347-80DC-861645E25468}"/>
              </a:ext>
            </a:extLst>
          </p:cNvPr>
          <p:cNvSpPr txBox="1"/>
          <p:nvPr/>
        </p:nvSpPr>
        <p:spPr>
          <a:xfrm>
            <a:off x="463574" y="1782000"/>
            <a:ext cx="372341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information do families need to know? Staff? Stakeholders? Ministry?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your key messages?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your spokespeople?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– chair, ED?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– supervisor, manager? </a:t>
            </a:r>
          </a:p>
          <a:p>
            <a:pPr>
              <a:spcBef>
                <a:spcPct val="50000"/>
              </a:spcBef>
              <a:defRPr/>
            </a:pP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solidFill>
                <a:srgbClr val="59595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ight Triangle 3">
            <a:extLst>
              <a:ext uri="{FF2B5EF4-FFF2-40B4-BE49-F238E27FC236}">
                <a16:creationId xmlns:a16="http://schemas.microsoft.com/office/drawing/2014/main" id="{C3E4DE46-48ED-4C41-8F41-C771200834B4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A832F0-E6B7-AF2E-22FE-C26DB2D5A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994" y="1888787"/>
            <a:ext cx="4666006" cy="313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2D518E-9B3C-0745-B54E-EB100696F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147" y="5751728"/>
            <a:ext cx="2264946" cy="7891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ACEDD4-CA78-3140-A029-44C1EDEB9412}"/>
              </a:ext>
            </a:extLst>
          </p:cNvPr>
          <p:cNvSpPr txBox="1"/>
          <p:nvPr/>
        </p:nvSpPr>
        <p:spPr>
          <a:xfrm>
            <a:off x="463574" y="784248"/>
            <a:ext cx="850091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>
                <a:solidFill>
                  <a:srgbClr val="9CA77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Crisis communications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34599B-E5B1-3347-80DC-861645E25468}"/>
              </a:ext>
            </a:extLst>
          </p:cNvPr>
          <p:cNvSpPr txBox="1"/>
          <p:nvPr/>
        </p:nvSpPr>
        <p:spPr>
          <a:xfrm>
            <a:off x="463574" y="1782000"/>
            <a:ext cx="372341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– Think through scenarios and prewrite your messaging 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Organization - Create a crisis communications plan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 this a living document</a:t>
            </a: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Involve multiple individuals and stakeholders </a:t>
            </a:r>
          </a:p>
        </p:txBody>
      </p:sp>
      <p:sp>
        <p:nvSpPr>
          <p:cNvPr id="10" name="Right Triangle 3">
            <a:extLst>
              <a:ext uri="{FF2B5EF4-FFF2-40B4-BE49-F238E27FC236}">
                <a16:creationId xmlns:a16="http://schemas.microsoft.com/office/drawing/2014/main" id="{C3E4DE46-48ED-4C41-8F41-C771200834B4}"/>
              </a:ext>
            </a:extLst>
          </p:cNvPr>
          <p:cNvSpPr/>
          <p:nvPr/>
        </p:nvSpPr>
        <p:spPr>
          <a:xfrm rot="10800000" flipH="1">
            <a:off x="0" y="0"/>
            <a:ext cx="5272161" cy="449149"/>
          </a:xfrm>
          <a:custGeom>
            <a:avLst/>
            <a:gdLst>
              <a:gd name="connsiteX0" fmla="*/ 0 w 9144000"/>
              <a:gd name="connsiteY0" fmla="*/ 622570 h 622570"/>
              <a:gd name="connsiteX1" fmla="*/ 0 w 9144000"/>
              <a:gd name="connsiteY1" fmla="*/ 0 h 622570"/>
              <a:gd name="connsiteX2" fmla="*/ 9144000 w 9144000"/>
              <a:gd name="connsiteY2" fmla="*/ 622570 h 622570"/>
              <a:gd name="connsiteX3" fmla="*/ 0 w 9144000"/>
              <a:gd name="connsiteY3" fmla="*/ 622570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9150485"/>
              <a:gd name="connsiteY0" fmla="*/ 395591 h 622570"/>
              <a:gd name="connsiteX1" fmla="*/ 6485 w 9150485"/>
              <a:gd name="connsiteY1" fmla="*/ 0 h 622570"/>
              <a:gd name="connsiteX2" fmla="*/ 9150485 w 9150485"/>
              <a:gd name="connsiteY2" fmla="*/ 622570 h 622570"/>
              <a:gd name="connsiteX3" fmla="*/ 0 w 9150485"/>
              <a:gd name="connsiteY3" fmla="*/ 395591 h 622570"/>
              <a:gd name="connsiteX0" fmla="*/ 0 w 5211896"/>
              <a:gd name="connsiteY0" fmla="*/ 395591 h 395591"/>
              <a:gd name="connsiteX1" fmla="*/ 6485 w 5211896"/>
              <a:gd name="connsiteY1" fmla="*/ 0 h 395591"/>
              <a:gd name="connsiteX2" fmla="*/ 5211896 w 5211896"/>
              <a:gd name="connsiteY2" fmla="*/ 386087 h 395591"/>
              <a:gd name="connsiteX3" fmla="*/ 0 w 5211896"/>
              <a:gd name="connsiteY3" fmla="*/ 395591 h 395591"/>
              <a:gd name="connsiteX0" fmla="*/ 0 w 5274913"/>
              <a:gd name="connsiteY0" fmla="*/ 395591 h 449149"/>
              <a:gd name="connsiteX1" fmla="*/ 6485 w 5274913"/>
              <a:gd name="connsiteY1" fmla="*/ 0 h 449149"/>
              <a:gd name="connsiteX2" fmla="*/ 5274913 w 5274913"/>
              <a:gd name="connsiteY2" fmla="*/ 449149 h 449149"/>
              <a:gd name="connsiteX3" fmla="*/ 0 w 5274913"/>
              <a:gd name="connsiteY3" fmla="*/ 395591 h 449149"/>
              <a:gd name="connsiteX0" fmla="*/ 1392 w 5268428"/>
              <a:gd name="connsiteY0" fmla="*/ 435005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35005 h 449149"/>
              <a:gd name="connsiteX0" fmla="*/ 1392 w 5268428"/>
              <a:gd name="connsiteY0" fmla="*/ 444530 h 449149"/>
              <a:gd name="connsiteX1" fmla="*/ 0 w 5268428"/>
              <a:gd name="connsiteY1" fmla="*/ 0 h 449149"/>
              <a:gd name="connsiteX2" fmla="*/ 5268428 w 5268428"/>
              <a:gd name="connsiteY2" fmla="*/ 449149 h 449149"/>
              <a:gd name="connsiteX3" fmla="*/ 1392 w 5268428"/>
              <a:gd name="connsiteY3" fmla="*/ 444530 h 449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68428" h="449149">
                <a:moveTo>
                  <a:pt x="1392" y="444530"/>
                </a:moveTo>
                <a:lnTo>
                  <a:pt x="0" y="0"/>
                </a:lnTo>
                <a:lnTo>
                  <a:pt x="5268428" y="449149"/>
                </a:lnTo>
                <a:lnTo>
                  <a:pt x="1392" y="444530"/>
                </a:lnTo>
                <a:close/>
              </a:path>
            </a:pathLst>
          </a:custGeom>
          <a:solidFill>
            <a:srgbClr val="0095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233368-B449-F58F-8815-C7FDCAD8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186137" y="1878502"/>
            <a:ext cx="4957864" cy="330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0065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C152CF1697114BA6649D7005DEE8C9" ma:contentTypeVersion="17" ma:contentTypeDescription="Create a new document." ma:contentTypeScope="" ma:versionID="06d049dd3678aee50e539ba71f1b4a77">
  <xsd:schema xmlns:xsd="http://www.w3.org/2001/XMLSchema" xmlns:xs="http://www.w3.org/2001/XMLSchema" xmlns:p="http://schemas.microsoft.com/office/2006/metadata/properties" xmlns:ns2="09894395-fb2c-4079-9bb2-52ebd0b01314" xmlns:ns3="9e1b80af-ac39-420e-97d9-8bd1ba3918d6" targetNamespace="http://schemas.microsoft.com/office/2006/metadata/properties" ma:root="true" ma:fieldsID="9159e90ea175a3c6c98d81654ecb11c3" ns2:_="" ns3:_="">
    <xsd:import namespace="09894395-fb2c-4079-9bb2-52ebd0b01314"/>
    <xsd:import namespace="9e1b80af-ac39-420e-97d9-8bd1ba3918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94395-fb2c-4079-9bb2-52ebd0b013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5cd4d3b-bab3-4b63-ab95-3b3f91cdd13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b80af-ac39-420e-97d9-8bd1ba3918d6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3562c76-aa0c-4a9e-94af-2b59ef4fb0e9}" ma:internalName="TaxCatchAll" ma:showField="CatchAllData" ma:web="9e1b80af-ac39-420e-97d9-8bd1ba3918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03A342A-C4CD-4260-A9DB-CCF9C097C8F2}"/>
</file>

<file path=customXml/itemProps2.xml><?xml version="1.0" encoding="utf-8"?>
<ds:datastoreItem xmlns:ds="http://schemas.openxmlformats.org/officeDocument/2006/customXml" ds:itemID="{F086576B-BE02-483C-9657-35C97BC88C79}"/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936</Words>
  <Application>Microsoft Macintosh PowerPoint</Application>
  <PresentationFormat>On-screen Show (4:3)</PresentationFormat>
  <Paragraphs>115</Paragraphs>
  <Slides>29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Caroll Taiji</dc:creator>
  <cp:lastModifiedBy>Cynthia Lockrey</cp:lastModifiedBy>
  <cp:revision>193</cp:revision>
  <dcterms:created xsi:type="dcterms:W3CDTF">2017-11-14T20:42:44Z</dcterms:created>
  <dcterms:modified xsi:type="dcterms:W3CDTF">2023-04-25T16:20:05Z</dcterms:modified>
</cp:coreProperties>
</file>